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8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80597" autoAdjust="0"/>
  </p:normalViewPr>
  <p:slideViewPr>
    <p:cSldViewPr snapToGrid="0">
      <p:cViewPr varScale="1">
        <p:scale>
          <a:sx n="76" d="100"/>
          <a:sy n="76" d="100"/>
        </p:scale>
        <p:origin x="12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en-US"/>
              <a:t>9/19/2017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en-US"/>
              <a:t>9/19/2017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LPS – most go on to </a:t>
            </a:r>
            <a:r>
              <a:rPr lang="en-GB" dirty="0" smtClean="0"/>
              <a:t>mainstream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146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independent is your child? Could they manage to travel?</a:t>
            </a:r>
          </a:p>
          <a:p>
            <a:r>
              <a:rPr lang="en-GB" dirty="0" smtClean="0"/>
              <a:t>Does the specialism match what your child likes best?</a:t>
            </a:r>
          </a:p>
          <a:p>
            <a:r>
              <a:rPr lang="en-GB" dirty="0" smtClean="0"/>
              <a:t>Do they have after school clubs, lunchtime clubs</a:t>
            </a:r>
            <a:r>
              <a:rPr lang="en-GB" baseline="0" dirty="0" smtClean="0"/>
              <a:t> that would interest your child</a:t>
            </a:r>
            <a:r>
              <a:rPr lang="en-GB" baseline="0" dirty="0" smtClean="0"/>
              <a:t>?</a:t>
            </a:r>
          </a:p>
          <a:p>
            <a:r>
              <a:rPr lang="en-GB" baseline="0" dirty="0" smtClean="0"/>
              <a:t>How will they cater for my child’s needs – interventions, specialist teachers, quiet places </a:t>
            </a:r>
            <a:r>
              <a:rPr lang="en-GB" baseline="0" dirty="0" err="1" smtClean="0"/>
              <a:t>etc</a:t>
            </a:r>
            <a:endParaRPr lang="en-GB" baseline="0" dirty="0" smtClean="0"/>
          </a:p>
          <a:p>
            <a:r>
              <a:rPr lang="en-GB" baseline="0" dirty="0" smtClean="0"/>
              <a:t>Brothers, sisters, cousins </a:t>
            </a:r>
            <a:r>
              <a:rPr lang="en-GB" baseline="0" dirty="0" err="1" smtClean="0"/>
              <a:t>etc</a:t>
            </a:r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136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Most schools are having their open days now, it helps you get a feel for the school, do take your child </a:t>
            </a:r>
          </a:p>
          <a:p>
            <a:r>
              <a:rPr lang="en-GB" dirty="0" smtClean="0"/>
              <a:t>SEND report – what they have within the school – may give you ideas of questions you want to ask</a:t>
            </a:r>
          </a:p>
          <a:p>
            <a:r>
              <a:rPr lang="en-GB" dirty="0" smtClean="0"/>
              <a:t>Chat about your child’s needs and what they think they can do help meet the needs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260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through info sheet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110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832533" y="1371600"/>
            <a:ext cx="9359467" cy="297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832533" y="4462272"/>
            <a:ext cx="9359467" cy="1033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3175199" y="1943842"/>
            <a:ext cx="8500062" cy="2387600"/>
          </a:xfrm>
        </p:spPr>
        <p:txBody>
          <a:bodyPr anchor="b"/>
          <a:lstStyle>
            <a:lvl1pPr algn="l">
              <a:lnSpc>
                <a:spcPct val="90000"/>
              </a:lnSpc>
              <a:defRPr sz="60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5199" y="4538659"/>
            <a:ext cx="8500062" cy="865321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CCFE9AC-F15C-4FA0-A6F1-298829FA691D}" type="datetimeFigureOut">
              <a:rPr lang="en-US" smtClean="0"/>
              <a:pPr/>
              <a:t>9/19/2017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D266BE7-899D-4075-917F-DBDE33B6B6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5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4133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502152" y="-20637"/>
            <a:ext cx="7315200" cy="434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502152" y="4462272"/>
            <a:ext cx="7315200" cy="1719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3838015" y="658346"/>
            <a:ext cx="6597464" cy="3664417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50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38014" y="4589463"/>
            <a:ext cx="6597465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CCFE9AC-F15C-4FA0-A6F1-298829FA691D}" type="datetimeFigureOut">
              <a:rPr lang="en-US" smtClean="0"/>
              <a:pPr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D266BE7-899D-4075-917F-DBDE33B6B6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45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80160" y="2194560"/>
            <a:ext cx="4489704" cy="3986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5368" y="2194560"/>
            <a:ext cx="4493424" cy="3986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010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160" y="2743194"/>
            <a:ext cx="4489704" cy="343376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9088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9088" y="2743194"/>
            <a:ext cx="4489704" cy="343376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128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4161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02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2"/>
          <p:cNvSpPr>
            <a:spLocks noGrp="1"/>
          </p:cNvSpPr>
          <p:nvPr>
            <p:ph type="body" sz="half" idx="2"/>
          </p:nvPr>
        </p:nvSpPr>
        <p:spPr>
          <a:xfrm>
            <a:off x="1291818" y="2465294"/>
            <a:ext cx="3834874" cy="3711669"/>
          </a:xfrm>
        </p:spPr>
        <p:txBody>
          <a:bodyPr>
            <a:normAutofit/>
          </a:bodyPr>
          <a:lstStyle>
            <a:lvl1pPr marL="0" indent="0">
              <a:spcBef>
                <a:spcPts val="1500"/>
              </a:spcBef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3"/>
          <p:cNvSpPr>
            <a:spLocks noGrp="1"/>
          </p:cNvSpPr>
          <p:nvPr>
            <p:ph idx="1"/>
          </p:nvPr>
        </p:nvSpPr>
        <p:spPr>
          <a:xfrm>
            <a:off x="5518897" y="2465294"/>
            <a:ext cx="5174504" cy="3711669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474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1819" y="2465293"/>
            <a:ext cx="3834874" cy="3711669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518896" y="1828456"/>
            <a:ext cx="5389895" cy="5029544"/>
          </a:xfrm>
        </p:spPr>
        <p:txBody>
          <a:bodyPr tIns="13716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6136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440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5400000">
            <a:off x="8267671" y="3370131"/>
            <a:ext cx="6858000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 rot="5400000">
            <a:off x="7523375" y="2743540"/>
            <a:ext cx="6857433" cy="1371487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66348" y="462249"/>
            <a:ext cx="1370886" cy="571471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8199" y="462249"/>
            <a:ext cx="9693088" cy="571471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99" y="6356350"/>
            <a:ext cx="1971947" cy="365125"/>
          </a:xfrm>
        </p:spPr>
        <p:txBody>
          <a:bodyPr/>
          <a:lstStyle/>
          <a:p>
            <a:fld id="{2CCFE9AC-F15C-4FA0-A6F1-298829FA691D}" type="datetimeFigureOut">
              <a:rPr lang="en-US"/>
              <a:t>9/19/2017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2374" y="6356350"/>
            <a:ext cx="5687786" cy="365125"/>
          </a:xfrm>
        </p:spPr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2389" y="6356350"/>
            <a:ext cx="1968898" cy="365125"/>
          </a:xfrm>
        </p:spPr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94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347472"/>
            <a:ext cx="12188952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0" y="457200"/>
            <a:ext cx="12188952" cy="137125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280160" y="466343"/>
            <a:ext cx="9628632" cy="1362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0160" y="2190749"/>
            <a:ext cx="9628632" cy="398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0160" y="6356350"/>
            <a:ext cx="1971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/>
                </a:solidFill>
              </a:defRPr>
            </a:lvl1pPr>
          </a:lstStyle>
          <a:p>
            <a:fld id="{2CCFE9AC-F15C-4FA0-A6F1-298829FA691D}" type="datetimeFigureOut">
              <a:rPr lang="en-US" smtClean="0"/>
              <a:pPr/>
              <a:t>9/19/2017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52107" y="6356350"/>
            <a:ext cx="5687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39894" y="6356350"/>
            <a:ext cx="19688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BD266BE7-899D-4075-917F-DBDE33B6B6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92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3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Steps To High School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Some information about transition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6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did all the time go?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Your child is in Y5 (or possibly y6) and now is the time to look for a high school.</a:t>
            </a:r>
          </a:p>
          <a:p>
            <a:pPr marL="0" indent="0">
              <a:buNone/>
            </a:pPr>
            <a:r>
              <a:rPr lang="en-GB" dirty="0" smtClean="0"/>
              <a:t>They are coming to the end of their Primary education and moving on to Secondary school.</a:t>
            </a:r>
          </a:p>
          <a:p>
            <a:pPr marL="0" indent="0">
              <a:buNone/>
            </a:pPr>
            <a:r>
              <a:rPr lang="en-GB" dirty="0" smtClean="0"/>
              <a:t>Each child is an individual and you need to choose the right school for them.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00" y="4292600"/>
            <a:ext cx="2578777" cy="1993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4292600"/>
            <a:ext cx="2019300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2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school?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Specialist or Mainstream?</a:t>
            </a:r>
          </a:p>
          <a:p>
            <a:r>
              <a:rPr lang="en-GB" dirty="0" smtClean="0"/>
              <a:t>LPS is a specialist school</a:t>
            </a:r>
          </a:p>
          <a:p>
            <a:r>
              <a:rPr lang="en-GB" dirty="0" smtClean="0"/>
              <a:t>Trafford schools – most are at least graded ‘good’ by </a:t>
            </a:r>
            <a:r>
              <a:rPr lang="en-GB" dirty="0" smtClean="0"/>
              <a:t>Ofsted</a:t>
            </a:r>
          </a:p>
          <a:p>
            <a:r>
              <a:rPr lang="en-GB" dirty="0" smtClean="0"/>
              <a:t>There are 2 special schools Manor Academy and Egerton High School</a:t>
            </a:r>
          </a:p>
          <a:p>
            <a:r>
              <a:rPr lang="en-GB" dirty="0" smtClean="0"/>
              <a:t>A large number of mainstream schools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25" y="4953000"/>
            <a:ext cx="844439" cy="1104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850" y="5219700"/>
            <a:ext cx="2527554" cy="6794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942" y="4863414"/>
            <a:ext cx="1948994" cy="7032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8450" y="5559425"/>
            <a:ext cx="1104900" cy="10953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589" y="4735620"/>
            <a:ext cx="958850" cy="958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109" y="5466360"/>
            <a:ext cx="1300536" cy="8655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699" y="4863414"/>
            <a:ext cx="2019300" cy="39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56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important to us?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Some things to consider:</a:t>
            </a:r>
          </a:p>
          <a:p>
            <a:r>
              <a:rPr lang="en-GB" dirty="0" smtClean="0"/>
              <a:t>Distance from home</a:t>
            </a:r>
          </a:p>
          <a:p>
            <a:r>
              <a:rPr lang="en-GB" dirty="0" smtClean="0"/>
              <a:t>A </a:t>
            </a:r>
            <a:r>
              <a:rPr lang="en-GB" dirty="0" smtClean="0"/>
              <a:t>school’s </a:t>
            </a:r>
            <a:r>
              <a:rPr lang="en-GB" dirty="0" smtClean="0"/>
              <a:t>specialism </a:t>
            </a:r>
          </a:p>
          <a:p>
            <a:r>
              <a:rPr lang="en-GB" dirty="0" smtClean="0"/>
              <a:t>Facilities the school can offer</a:t>
            </a:r>
          </a:p>
          <a:p>
            <a:r>
              <a:rPr lang="en-GB" dirty="0" smtClean="0"/>
              <a:t>Special Needs </a:t>
            </a:r>
            <a:r>
              <a:rPr lang="en-GB" dirty="0" smtClean="0"/>
              <a:t>provision</a:t>
            </a:r>
          </a:p>
          <a:p>
            <a:r>
              <a:rPr lang="en-GB" dirty="0" smtClean="0"/>
              <a:t>Other family needs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656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I choose?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Visit the schools on their open day(s) </a:t>
            </a:r>
          </a:p>
          <a:p>
            <a:r>
              <a:rPr lang="en-GB" dirty="0" smtClean="0"/>
              <a:t>Look at the school website – use the Trafford Local Offer to find the  web address</a:t>
            </a:r>
          </a:p>
          <a:p>
            <a:r>
              <a:rPr lang="en-GB" dirty="0" smtClean="0"/>
              <a:t>Read the general information</a:t>
            </a:r>
          </a:p>
          <a:p>
            <a:r>
              <a:rPr lang="en-GB" dirty="0" smtClean="0"/>
              <a:t>Check out the SEND Information Report </a:t>
            </a:r>
          </a:p>
          <a:p>
            <a:r>
              <a:rPr lang="en-GB" dirty="0" smtClean="0"/>
              <a:t>Look at the OFSTED report</a:t>
            </a:r>
          </a:p>
          <a:p>
            <a:r>
              <a:rPr lang="en-GB" dirty="0" smtClean="0"/>
              <a:t>Make an appointment to see the school </a:t>
            </a:r>
            <a:r>
              <a:rPr lang="en-GB" dirty="0" err="1" smtClean="0"/>
              <a:t>SENDCo</a:t>
            </a:r>
            <a:r>
              <a:rPr lang="en-GB" dirty="0" smtClean="0"/>
              <a:t> </a:t>
            </a:r>
          </a:p>
          <a:p>
            <a:r>
              <a:rPr lang="en-GB" dirty="0" smtClean="0"/>
              <a:t>Look at </a:t>
            </a:r>
            <a:r>
              <a:rPr lang="en-GB" b="1" dirty="0" smtClean="0"/>
              <a:t>both</a:t>
            </a:r>
            <a:r>
              <a:rPr lang="en-GB" dirty="0" smtClean="0"/>
              <a:t> mainstream and specialist schools to help you make an informed choice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 rot="20407948">
            <a:off x="8338781" y="5715297"/>
            <a:ext cx="21946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WWW.</a:t>
            </a:r>
            <a:endParaRPr 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191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happens next?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see the information sheet for details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 rot="1219112">
            <a:off x="8218266" y="2948918"/>
            <a:ext cx="3567334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0000" b="1" cap="none" spc="0" dirty="0" smtClean="0">
                <a:ln/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?</a:t>
            </a:r>
            <a:endParaRPr lang="en-US" sz="20000" b="1" cap="none" spc="0" dirty="0">
              <a:ln/>
              <a:solidFill>
                <a:srgbClr val="66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09201" y="3809340"/>
            <a:ext cx="3567334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0000" b="1" cap="none" spc="0" dirty="0" smtClean="0">
                <a:ln/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?</a:t>
            </a:r>
            <a:endParaRPr lang="en-US" sz="20000" b="1" cap="none" spc="0" dirty="0">
              <a:ln/>
              <a:solidFill>
                <a:srgbClr val="66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20187490">
            <a:off x="4052858" y="2598805"/>
            <a:ext cx="3567334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0000" b="1" cap="none" spc="0" dirty="0" smtClean="0">
                <a:ln/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?</a:t>
            </a:r>
            <a:endParaRPr lang="en-US" sz="20000" b="1" cap="none" spc="0" dirty="0">
              <a:ln/>
              <a:solidFill>
                <a:srgbClr val="66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57038" y="3809340"/>
            <a:ext cx="3567334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0000" b="1" cap="none" spc="0" dirty="0" smtClean="0">
                <a:ln/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?</a:t>
            </a:r>
            <a:endParaRPr lang="en-US" sz="20000" b="1" cap="none" spc="0" dirty="0">
              <a:ln/>
              <a:solidFill>
                <a:srgbClr val="66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 rot="1359689">
            <a:off x="873755" y="2504418"/>
            <a:ext cx="3567334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0000" b="1" cap="none" spc="0" dirty="0" smtClean="0">
                <a:ln/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?</a:t>
            </a:r>
            <a:endParaRPr lang="en-US" sz="20000" b="1" cap="none" spc="0" dirty="0">
              <a:ln/>
              <a:solidFill>
                <a:srgbClr val="66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525588" y="3253718"/>
            <a:ext cx="3567334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0000" b="1" cap="none" spc="0" dirty="0" smtClean="0">
                <a:ln/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?</a:t>
            </a:r>
            <a:endParaRPr lang="en-US" sz="20000" b="1" cap="none" spc="0" dirty="0">
              <a:ln/>
              <a:solidFill>
                <a:srgbClr val="66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858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Transition days – what we ask the schools for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59" y="1963711"/>
            <a:ext cx="9752601" cy="4729189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en-GB" sz="5600" dirty="0"/>
              <a:t>Member of staff attends </a:t>
            </a:r>
            <a:r>
              <a:rPr lang="en-GB" sz="5600" dirty="0" smtClean="0"/>
              <a:t>LPS for </a:t>
            </a:r>
            <a:r>
              <a:rPr lang="en-GB" sz="5600" dirty="0"/>
              <a:t>1 hour visit to begin to build a positive relationship – this would be the same person they would meet each time they attended the high school, sometime is spent with the class teacher if appropriate</a:t>
            </a:r>
          </a:p>
          <a:p>
            <a:pPr lvl="0"/>
            <a:r>
              <a:rPr lang="en-GB" sz="5600" dirty="0"/>
              <a:t>Child visit to new school – tour with named adult, look for favourite areas of the curriculum and find these in the school building with support from </a:t>
            </a:r>
            <a:r>
              <a:rPr lang="en-GB" sz="5600" dirty="0" smtClean="0"/>
              <a:t>LPS</a:t>
            </a:r>
            <a:endParaRPr lang="en-GB" sz="5600" dirty="0"/>
          </a:p>
          <a:p>
            <a:pPr lvl="0"/>
            <a:r>
              <a:rPr lang="en-GB" sz="5600" dirty="0"/>
              <a:t>Visit to a class being held in one of the areas the child likes best with support from </a:t>
            </a:r>
            <a:r>
              <a:rPr lang="en-GB" sz="5600" dirty="0" smtClean="0"/>
              <a:t>LPS</a:t>
            </a:r>
            <a:endParaRPr lang="en-GB" sz="5600" dirty="0"/>
          </a:p>
          <a:p>
            <a:pPr lvl="0"/>
            <a:r>
              <a:rPr lang="en-GB" sz="5600" dirty="0"/>
              <a:t>Visit to a class with another favourite area and literacy or numeracy -  2 lessons with support from </a:t>
            </a:r>
            <a:r>
              <a:rPr lang="en-GB" sz="5600" dirty="0" smtClean="0"/>
              <a:t>LPS if </a:t>
            </a:r>
            <a:r>
              <a:rPr lang="en-GB" sz="5600" dirty="0"/>
              <a:t>appropriate</a:t>
            </a:r>
          </a:p>
          <a:p>
            <a:pPr lvl="0"/>
            <a:r>
              <a:rPr lang="en-GB" sz="5600" dirty="0"/>
              <a:t>Look at the timetable, examples from previous year and spend time talking about what they would need to bring to school on specific days, time spent to build a positive relationship without support from </a:t>
            </a:r>
            <a:r>
              <a:rPr lang="en-GB" sz="5600" dirty="0" smtClean="0"/>
              <a:t>LPS</a:t>
            </a:r>
            <a:endParaRPr lang="en-GB" sz="5600" dirty="0"/>
          </a:p>
          <a:p>
            <a:pPr lvl="0"/>
            <a:r>
              <a:rPr lang="en-GB" sz="5600" dirty="0"/>
              <a:t>½ day transition with lunch for the child in order for them to experience the number of children and how this would feel with support </a:t>
            </a:r>
            <a:r>
              <a:rPr lang="en-GB" sz="5600" dirty="0" smtClean="0"/>
              <a:t>LPS</a:t>
            </a:r>
            <a:endParaRPr lang="en-GB" sz="5600" dirty="0"/>
          </a:p>
          <a:p>
            <a:pPr lvl="0"/>
            <a:r>
              <a:rPr lang="en-GB" sz="5600" dirty="0"/>
              <a:t>½ day in a class of other y7 children in order to experience the timetable and moving around school with flexible support from </a:t>
            </a:r>
            <a:r>
              <a:rPr lang="en-GB" sz="5600" dirty="0" smtClean="0"/>
              <a:t>LPS</a:t>
            </a:r>
            <a:endParaRPr lang="en-GB" sz="5600" dirty="0"/>
          </a:p>
          <a:p>
            <a:pPr lvl="0"/>
            <a:r>
              <a:rPr lang="en-GB" sz="5600" dirty="0"/>
              <a:t>Transition with the other children in </a:t>
            </a:r>
            <a:r>
              <a:rPr lang="en-GB" sz="5600" dirty="0" smtClean="0"/>
              <a:t>school on usual transition days</a:t>
            </a:r>
            <a:endParaRPr lang="en-GB" sz="5600" dirty="0"/>
          </a:p>
          <a:p>
            <a:pPr lvl="0"/>
            <a:r>
              <a:rPr lang="en-GB" sz="5600" dirty="0"/>
              <a:t>Possibility of photographic evidence for the child to take with them to refer back to.</a:t>
            </a:r>
          </a:p>
          <a:p>
            <a:pPr lvl="0"/>
            <a:r>
              <a:rPr lang="en-GB" sz="5600" dirty="0"/>
              <a:t>Booklet /diary of teachers, classrooms, sports hall </a:t>
            </a:r>
            <a:r>
              <a:rPr lang="en-GB" sz="5600" dirty="0" err="1"/>
              <a:t>etc</a:t>
            </a:r>
            <a:r>
              <a:rPr lang="en-GB" sz="5600" dirty="0"/>
              <a:t> and processes and systems used in order to refer back to during the initial weeks of school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63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will I know which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 soon as the SEN team have consulted the school they will inform you, usually around March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" y="3744198"/>
            <a:ext cx="4000500" cy="19152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368" y="3223352"/>
            <a:ext cx="3074114" cy="16155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7649" y="4804119"/>
            <a:ext cx="3074114" cy="16155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499" y="3835400"/>
            <a:ext cx="3901447" cy="20503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71790">
            <a:off x="6186486" y="4311421"/>
            <a:ext cx="2662318" cy="139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07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Janet Osguthorpe</a:t>
            </a:r>
          </a:p>
          <a:p>
            <a:pPr marL="0" indent="0">
              <a:buNone/>
            </a:pPr>
            <a:r>
              <a:rPr lang="en-GB" dirty="0" smtClean="0"/>
              <a:t>Assistant Headteacher</a:t>
            </a:r>
          </a:p>
          <a:p>
            <a:pPr marL="0" indent="0">
              <a:buNone/>
            </a:pPr>
            <a:r>
              <a:rPr lang="en-GB" smtClean="0"/>
              <a:t>0161 912 1895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81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46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Educational subjects 16x9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27.potx" id="{6B18C398-4F76-4BDC-B8A4-D02A96E0AA82}" vid="{FBF1AC64-E511-41D2-AA23-0E693E79CD77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Educational subjects presentation, chalkboard illustrations design (widescreen)</Template>
  <TotalTime>58</TotalTime>
  <Words>507</Words>
  <Application>Microsoft Office PowerPoint</Application>
  <PresentationFormat>Widescreen</PresentationFormat>
  <Paragraphs>67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Calibri</vt:lpstr>
      <vt:lpstr>Wingdings</vt:lpstr>
      <vt:lpstr>Educational subjects 16x9</vt:lpstr>
      <vt:lpstr>Steps To High School</vt:lpstr>
      <vt:lpstr>Where did all the time go?</vt:lpstr>
      <vt:lpstr>Which school?</vt:lpstr>
      <vt:lpstr>What is important to us?</vt:lpstr>
      <vt:lpstr>How do I choose?</vt:lpstr>
      <vt:lpstr>What happens next?</vt:lpstr>
      <vt:lpstr>Transition days – what we ask the schools for</vt:lpstr>
      <vt:lpstr>When will I know which school?</vt:lpstr>
      <vt:lpstr>Any questions?</vt:lpstr>
      <vt:lpstr>PowerPoint Presentation</vt:lpstr>
    </vt:vector>
  </TitlesOfParts>
  <Company>Trafford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Steps To High School</dc:title>
  <dc:creator>Mrs J. Osguthorpe</dc:creator>
  <cp:lastModifiedBy>Mrs J. Osguthorpe</cp:lastModifiedBy>
  <cp:revision>7</cp:revision>
  <dcterms:created xsi:type="dcterms:W3CDTF">2017-09-19T15:28:36Z</dcterms:created>
  <dcterms:modified xsi:type="dcterms:W3CDTF">2017-09-19T16:32:43Z</dcterms:modified>
</cp:coreProperties>
</file>