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304" r:id="rId3"/>
    <p:sldId id="258" r:id="rId4"/>
    <p:sldId id="281" r:id="rId5"/>
    <p:sldId id="269" r:id="rId6"/>
    <p:sldId id="271" r:id="rId7"/>
    <p:sldId id="303" r:id="rId8"/>
    <p:sldId id="280" r:id="rId9"/>
    <p:sldId id="272" r:id="rId10"/>
    <p:sldId id="298" r:id="rId11"/>
    <p:sldId id="297" r:id="rId12"/>
    <p:sldId id="299" r:id="rId13"/>
    <p:sldId id="264" r:id="rId14"/>
    <p:sldId id="274" r:id="rId15"/>
    <p:sldId id="282" r:id="rId16"/>
    <p:sldId id="283" r:id="rId17"/>
    <p:sldId id="284" r:id="rId18"/>
    <p:sldId id="296" r:id="rId19"/>
    <p:sldId id="285" r:id="rId20"/>
    <p:sldId id="286" r:id="rId21"/>
    <p:sldId id="287" r:id="rId22"/>
    <p:sldId id="288" r:id="rId23"/>
    <p:sldId id="289" r:id="rId24"/>
    <p:sldId id="290" r:id="rId25"/>
    <p:sldId id="300" r:id="rId26"/>
    <p:sldId id="291" r:id="rId27"/>
    <p:sldId id="292" r:id="rId28"/>
    <p:sldId id="293" r:id="rId29"/>
    <p:sldId id="301" r:id="rId30"/>
    <p:sldId id="295" r:id="rId31"/>
    <p:sldId id="276"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824" y="-354"/>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4209FF68-734B-4135-B4BA-748EB1A7C337}" type="datetimeFigureOut">
              <a:rPr lang="en-GB" smtClean="0"/>
              <a:t>04/03/2019</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AD25E971-03AF-47B3-A4F8-39A5417F309F}"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4209FF68-734B-4135-B4BA-748EB1A7C337}" type="datetimeFigureOut">
              <a:rPr lang="en-GB" smtClean="0"/>
              <a:t>04/03/2019</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AD25E971-03AF-47B3-A4F8-39A5417F309F}" type="slidenum">
              <a:rPr lang="en-GB" smtClean="0"/>
              <a:t>‹#›</a:t>
            </a:fld>
            <a:endParaRPr lang="en-GB"/>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4209FF68-734B-4135-B4BA-748EB1A7C337}" type="datetimeFigureOut">
              <a:rPr lang="en-GB" smtClean="0"/>
              <a:t>04/03/2019</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AD25E971-03AF-47B3-A4F8-39A5417F309F}" type="slidenum">
              <a:rPr lang="en-GB" smtClean="0"/>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4209FF68-734B-4135-B4BA-748EB1A7C337}" type="datetimeFigureOut">
              <a:rPr lang="en-GB" smtClean="0"/>
              <a:t>04/03/2019</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AD25E971-03AF-47B3-A4F8-39A5417F309F}" type="slidenum">
              <a:rPr lang="en-GB" smtClean="0"/>
              <a:t>‹#›</a:t>
            </a:fld>
            <a:endParaRPr lang="en-GB"/>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4209FF68-734B-4135-B4BA-748EB1A7C337}" type="datetimeFigureOut">
              <a:rPr lang="en-GB" smtClean="0"/>
              <a:t>04/03/2019</a:t>
            </a:fld>
            <a:endParaRPr lang="en-GB"/>
          </a:p>
        </p:txBody>
      </p:sp>
      <p:sp>
        <p:nvSpPr>
          <p:cNvPr id="8" name="Footer Placeholder 7"/>
          <p:cNvSpPr>
            <a:spLocks noGrp="1"/>
          </p:cNvSpPr>
          <p:nvPr>
            <p:ph type="ftr" sz="quarter" idx="11"/>
          </p:nvPr>
        </p:nvSpPr>
        <p:spPr/>
        <p:txBody>
          <a:bodyPr/>
          <a:lstStyle>
            <a:extLst/>
          </a:lstStyle>
          <a:p>
            <a:endParaRPr lang="en-GB"/>
          </a:p>
        </p:txBody>
      </p:sp>
      <p:sp>
        <p:nvSpPr>
          <p:cNvPr id="9" name="Slide Number Placeholder 8"/>
          <p:cNvSpPr>
            <a:spLocks noGrp="1"/>
          </p:cNvSpPr>
          <p:nvPr>
            <p:ph type="sldNum" sz="quarter" idx="12"/>
          </p:nvPr>
        </p:nvSpPr>
        <p:spPr/>
        <p:txBody>
          <a:bodyPr/>
          <a:lstStyle>
            <a:extLst/>
          </a:lstStyle>
          <a:p>
            <a:fld id="{AD25E971-03AF-47B3-A4F8-39A5417F309F}"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4209FF68-734B-4135-B4BA-748EB1A7C337}" type="datetimeFigureOut">
              <a:rPr lang="en-GB" smtClean="0"/>
              <a:t>04/03/2019</a:t>
            </a:fld>
            <a:endParaRPr lang="en-GB"/>
          </a:p>
        </p:txBody>
      </p:sp>
      <p:sp>
        <p:nvSpPr>
          <p:cNvPr id="4" name="Footer Placeholder 3"/>
          <p:cNvSpPr>
            <a:spLocks noGrp="1"/>
          </p:cNvSpPr>
          <p:nvPr>
            <p:ph type="ftr" sz="quarter" idx="11"/>
          </p:nvPr>
        </p:nvSpPr>
        <p:spPr/>
        <p:txBody>
          <a:bodyPr/>
          <a:lstStyle>
            <a:extLst/>
          </a:lstStyle>
          <a:p>
            <a:endParaRPr lang="en-GB"/>
          </a:p>
        </p:txBody>
      </p:sp>
      <p:sp>
        <p:nvSpPr>
          <p:cNvPr id="5" name="Slide Number Placeholder 4"/>
          <p:cNvSpPr>
            <a:spLocks noGrp="1"/>
          </p:cNvSpPr>
          <p:nvPr>
            <p:ph type="sldNum" sz="quarter" idx="12"/>
          </p:nvPr>
        </p:nvSpPr>
        <p:spPr/>
        <p:txBody>
          <a:bodyPr/>
          <a:lstStyle>
            <a:extLst/>
          </a:lstStyle>
          <a:p>
            <a:fld id="{AD25E971-03AF-47B3-A4F8-39A5417F309F}" type="slidenum">
              <a:rPr lang="en-GB" smtClean="0"/>
              <a:t>‹#›</a:t>
            </a:fld>
            <a:endParaRPr lang="en-GB"/>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4209FF68-734B-4135-B4BA-748EB1A7C337}" type="datetimeFigureOut">
              <a:rPr lang="en-GB" smtClean="0"/>
              <a:t>04/03/2019</a:t>
            </a:fld>
            <a:endParaRPr lang="en-GB"/>
          </a:p>
        </p:txBody>
      </p:sp>
      <p:sp>
        <p:nvSpPr>
          <p:cNvPr id="3" name="Footer Placeholder 2"/>
          <p:cNvSpPr>
            <a:spLocks noGrp="1"/>
          </p:cNvSpPr>
          <p:nvPr>
            <p:ph type="ftr" sz="quarter" idx="11"/>
          </p:nvPr>
        </p:nvSpPr>
        <p:spPr/>
        <p:txBody>
          <a:bodyPr/>
          <a:lstStyle>
            <a:extLst/>
          </a:lstStyle>
          <a:p>
            <a:endParaRPr lang="en-GB"/>
          </a:p>
        </p:txBody>
      </p:sp>
      <p:sp>
        <p:nvSpPr>
          <p:cNvPr id="4" name="Slide Number Placeholder 3"/>
          <p:cNvSpPr>
            <a:spLocks noGrp="1"/>
          </p:cNvSpPr>
          <p:nvPr>
            <p:ph type="sldNum" sz="quarter" idx="12"/>
          </p:nvPr>
        </p:nvSpPr>
        <p:spPr/>
        <p:txBody>
          <a:bodyPr/>
          <a:lstStyle>
            <a:extLst/>
          </a:lstStyle>
          <a:p>
            <a:fld id="{AD25E971-03AF-47B3-A4F8-39A5417F309F}"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4209FF68-734B-4135-B4BA-748EB1A7C337}" type="datetimeFigureOut">
              <a:rPr lang="en-GB" smtClean="0"/>
              <a:t>04/03/2019</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AD25E971-03AF-47B3-A4F8-39A5417F309F}"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4209FF68-734B-4135-B4BA-748EB1A7C337}" type="datetimeFigureOut">
              <a:rPr lang="en-GB" smtClean="0"/>
              <a:t>04/03/2019</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AD25E971-03AF-47B3-A4F8-39A5417F309F}" type="slidenum">
              <a:rPr lang="en-GB" smtClean="0"/>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4209FF68-734B-4135-B4BA-748EB1A7C337}" type="datetimeFigureOut">
              <a:rPr lang="en-GB" smtClean="0"/>
              <a:t>04/03/2019</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AD25E971-03AF-47B3-A4F8-39A5417F309F}"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4209FF68-734B-4135-B4BA-748EB1A7C337}" type="datetimeFigureOut">
              <a:rPr lang="en-GB" smtClean="0"/>
              <a:t>04/03/2019</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AD25E971-03AF-47B3-A4F8-39A5417F309F}"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4209FF68-734B-4135-B4BA-748EB1A7C337}" type="datetimeFigureOut">
              <a:rPr lang="en-GB" smtClean="0"/>
              <a:t>04/03/2019</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AD25E971-03AF-47B3-A4F8-39A5417F309F}"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body" sz="half" idx="2"/>
          </p:nvPr>
        </p:nvSpPr>
        <p:spPr/>
        <p:txBody>
          <a:bodyPr>
            <a:normAutofit fontScale="25000" lnSpcReduction="20000"/>
          </a:bodyPr>
          <a:lstStyle/>
          <a:p>
            <a:endParaRPr lang="en-GB" dirty="0" smtClean="0"/>
          </a:p>
          <a:p>
            <a:endParaRPr lang="en-GB" sz="5600" dirty="0" smtClean="0"/>
          </a:p>
          <a:p>
            <a:r>
              <a:rPr lang="en-GB" sz="6400" dirty="0" smtClean="0"/>
              <a:t>Sue </a:t>
            </a:r>
            <a:r>
              <a:rPr lang="en-GB" sz="6400" dirty="0" smtClean="0"/>
              <a:t>Hawkins</a:t>
            </a:r>
          </a:p>
          <a:p>
            <a:r>
              <a:rPr lang="en-GB" sz="6400" dirty="0" smtClean="0"/>
              <a:t> Practitioner Psychologist</a:t>
            </a:r>
            <a:endParaRPr lang="en-GB" sz="6400" dirty="0"/>
          </a:p>
        </p:txBody>
      </p:sp>
      <p:sp>
        <p:nvSpPr>
          <p:cNvPr id="2" name="Title 1"/>
          <p:cNvSpPr>
            <a:spLocks noGrp="1"/>
          </p:cNvSpPr>
          <p:nvPr>
            <p:ph type="title"/>
          </p:nvPr>
        </p:nvSpPr>
        <p:spPr>
          <a:xfrm>
            <a:off x="228600" y="4725144"/>
            <a:ext cx="8075432" cy="702650"/>
          </a:xfrm>
        </p:spPr>
        <p:txBody>
          <a:bodyPr>
            <a:noAutofit/>
          </a:bodyPr>
          <a:lstStyle/>
          <a:p>
            <a:r>
              <a:rPr lang="en-GB" sz="2400" dirty="0" smtClean="0">
                <a:solidFill>
                  <a:schemeClr val="tx1"/>
                </a:solidFill>
              </a:rPr>
              <a:t>Helping Children to Regulate their Emotions and Behaviours</a:t>
            </a:r>
            <a:endParaRPr lang="en-GB" sz="2400" dirty="0">
              <a:solidFill>
                <a:schemeClr val="tx1"/>
              </a:solidFill>
            </a:endParaRPr>
          </a:p>
        </p:txBody>
      </p:sp>
      <p:pic>
        <p:nvPicPr>
          <p:cNvPr id="3074" name="Picture 2"/>
          <p:cNvPicPr>
            <a:picLocks noGrp="1" noChangeAspect="1" noChangeArrowheads="1"/>
          </p:cNvPicPr>
          <p:nvPr>
            <p:ph type="pic" idx="1"/>
          </p:nvPr>
        </p:nvPicPr>
        <p:blipFill>
          <a:blip r:embed="rId2" cstate="print">
            <a:extLst>
              <a:ext uri="{28A0092B-C50C-407E-A947-70E740481C1C}">
                <a14:useLocalDpi xmlns:a14="http://schemas.microsoft.com/office/drawing/2010/main" val="0"/>
              </a:ext>
            </a:extLst>
          </a:blip>
          <a:srcRect t="12116" b="12116"/>
          <a:stretch>
            <a:fillRect/>
          </a:stretch>
        </p:blipFill>
        <p:spPr bwMode="auto">
          <a:xfrm>
            <a:off x="251520" y="26020"/>
            <a:ext cx="8686800" cy="43891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7801001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Through early attachments, especially first year of life</a:t>
            </a:r>
          </a:p>
          <a:p>
            <a:r>
              <a:rPr lang="en-GB" dirty="0" smtClean="0"/>
              <a:t>Through social learning, via positive role models</a:t>
            </a:r>
          </a:p>
          <a:p>
            <a:pPr marL="109728" indent="0">
              <a:buNone/>
            </a:pPr>
            <a:endParaRPr lang="en-GB" dirty="0" smtClean="0"/>
          </a:p>
          <a:p>
            <a:pPr marL="109728" indent="0">
              <a:buNone/>
            </a:pPr>
            <a:r>
              <a:rPr lang="en-GB" dirty="0" smtClean="0"/>
              <a:t>N.B. intrinsic factors, such as ASC/ADHD/FAS also come into play</a:t>
            </a:r>
          </a:p>
          <a:p>
            <a:endParaRPr lang="en-GB" dirty="0"/>
          </a:p>
        </p:txBody>
      </p:sp>
      <p:sp>
        <p:nvSpPr>
          <p:cNvPr id="3" name="Title 2"/>
          <p:cNvSpPr>
            <a:spLocks noGrp="1"/>
          </p:cNvSpPr>
          <p:nvPr>
            <p:ph type="title"/>
          </p:nvPr>
        </p:nvSpPr>
        <p:spPr/>
        <p:txBody>
          <a:bodyPr>
            <a:normAutofit fontScale="90000"/>
          </a:bodyPr>
          <a:lstStyle/>
          <a:p>
            <a:r>
              <a:rPr lang="en-GB" dirty="0" smtClean="0"/>
              <a:t>How do Children Learn to Regulate?</a:t>
            </a:r>
            <a:endParaRPr lang="en-GB" dirty="0"/>
          </a:p>
        </p:txBody>
      </p:sp>
    </p:spTree>
    <p:extLst>
      <p:ext uri="{BB962C8B-B14F-4D97-AF65-F5344CB8AC3E}">
        <p14:creationId xmlns:p14="http://schemas.microsoft.com/office/powerpoint/2010/main" val="32823146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p:txBody>
          <a:bodyPr>
            <a:normAutofit fontScale="62500" lnSpcReduction="20000"/>
          </a:bodyPr>
          <a:lstStyle/>
          <a:p>
            <a:endParaRPr lang="en-GB" dirty="0" smtClean="0"/>
          </a:p>
          <a:p>
            <a:endParaRPr lang="en-GB" dirty="0"/>
          </a:p>
          <a:p>
            <a:endParaRPr lang="en-GB" dirty="0" smtClean="0"/>
          </a:p>
          <a:p>
            <a:endParaRPr lang="en-GB" dirty="0" smtClean="0"/>
          </a:p>
          <a:p>
            <a:endParaRPr lang="en-GB" dirty="0" smtClean="0"/>
          </a:p>
          <a:p>
            <a:endParaRPr lang="en-GB" dirty="0" smtClean="0"/>
          </a:p>
          <a:p>
            <a:endParaRPr lang="en-GB" dirty="0" smtClean="0"/>
          </a:p>
          <a:p>
            <a:endParaRPr lang="en-GB" sz="3400" dirty="0" smtClean="0"/>
          </a:p>
          <a:p>
            <a:r>
              <a:rPr lang="en-GB" sz="3200" dirty="0" smtClean="0"/>
              <a:t>Ainsworth U.S. psychologist- ‘strange situation’ experiment…how young children experience separation from mother...led to theory of attachment styles</a:t>
            </a:r>
            <a:endParaRPr lang="en-GB" sz="3200" dirty="0"/>
          </a:p>
        </p:txBody>
      </p:sp>
      <p:sp>
        <p:nvSpPr>
          <p:cNvPr id="4" name="Content Placeholder 3"/>
          <p:cNvSpPr>
            <a:spLocks noGrp="1"/>
          </p:cNvSpPr>
          <p:nvPr>
            <p:ph sz="half" idx="2"/>
          </p:nvPr>
        </p:nvSpPr>
        <p:spPr/>
        <p:txBody>
          <a:bodyPr>
            <a:normAutofit fontScale="62500" lnSpcReduction="20000"/>
          </a:bodyPr>
          <a:lstStyle/>
          <a:p>
            <a:pPr lvl="0">
              <a:buClr>
                <a:srgbClr val="2DA2BF"/>
              </a:buClr>
            </a:pPr>
            <a:endParaRPr lang="en-GB" sz="2200" dirty="0" smtClean="0">
              <a:solidFill>
                <a:prstClr val="white"/>
              </a:solidFill>
            </a:endParaRPr>
          </a:p>
          <a:p>
            <a:pPr lvl="0">
              <a:buClr>
                <a:srgbClr val="2DA2BF"/>
              </a:buClr>
            </a:pPr>
            <a:endParaRPr lang="en-GB" sz="2200" dirty="0">
              <a:solidFill>
                <a:prstClr val="white"/>
              </a:solidFill>
            </a:endParaRPr>
          </a:p>
          <a:p>
            <a:pPr lvl="0">
              <a:buClr>
                <a:srgbClr val="2DA2BF"/>
              </a:buClr>
            </a:pPr>
            <a:endParaRPr lang="en-GB" sz="2200" dirty="0" smtClean="0">
              <a:solidFill>
                <a:prstClr val="white"/>
              </a:solidFill>
            </a:endParaRPr>
          </a:p>
          <a:p>
            <a:pPr lvl="0">
              <a:buClr>
                <a:srgbClr val="2DA2BF"/>
              </a:buClr>
            </a:pPr>
            <a:endParaRPr lang="en-GB" sz="2200" dirty="0">
              <a:solidFill>
                <a:prstClr val="white"/>
              </a:solidFill>
            </a:endParaRPr>
          </a:p>
          <a:p>
            <a:pPr lvl="0">
              <a:buClr>
                <a:srgbClr val="2DA2BF"/>
              </a:buClr>
            </a:pPr>
            <a:endParaRPr lang="en-GB" sz="2200" dirty="0" smtClean="0">
              <a:solidFill>
                <a:prstClr val="white"/>
              </a:solidFill>
            </a:endParaRPr>
          </a:p>
          <a:p>
            <a:pPr lvl="0">
              <a:buClr>
                <a:srgbClr val="2DA2BF"/>
              </a:buClr>
            </a:pPr>
            <a:endParaRPr lang="en-GB" sz="2200" dirty="0" smtClean="0">
              <a:solidFill>
                <a:prstClr val="white"/>
              </a:solidFill>
            </a:endParaRPr>
          </a:p>
          <a:p>
            <a:pPr lvl="0">
              <a:buClr>
                <a:srgbClr val="2DA2BF"/>
              </a:buClr>
            </a:pPr>
            <a:endParaRPr lang="en-GB" sz="2200" dirty="0">
              <a:solidFill>
                <a:prstClr val="white"/>
              </a:solidFill>
            </a:endParaRPr>
          </a:p>
          <a:p>
            <a:pPr lvl="0">
              <a:buClr>
                <a:srgbClr val="2DA2BF"/>
              </a:buClr>
            </a:pPr>
            <a:endParaRPr lang="en-GB" sz="2600" dirty="0" smtClean="0">
              <a:solidFill>
                <a:prstClr val="white"/>
              </a:solidFill>
            </a:endParaRPr>
          </a:p>
          <a:p>
            <a:pPr lvl="0">
              <a:buClr>
                <a:srgbClr val="2DA2BF"/>
              </a:buClr>
            </a:pPr>
            <a:endParaRPr lang="en-GB" sz="3100" dirty="0" smtClean="0">
              <a:solidFill>
                <a:prstClr val="white"/>
              </a:solidFill>
            </a:endParaRPr>
          </a:p>
          <a:p>
            <a:pPr lvl="0">
              <a:buClr>
                <a:srgbClr val="2DA2BF"/>
              </a:buClr>
            </a:pPr>
            <a:endParaRPr lang="en-GB" sz="3200" dirty="0" smtClean="0">
              <a:solidFill>
                <a:prstClr val="white"/>
              </a:solidFill>
            </a:endParaRPr>
          </a:p>
          <a:p>
            <a:pPr lvl="0">
              <a:buClr>
                <a:srgbClr val="2DA2BF"/>
              </a:buClr>
            </a:pPr>
            <a:r>
              <a:rPr lang="en-GB" sz="3200" dirty="0" smtClean="0">
                <a:solidFill>
                  <a:prstClr val="white"/>
                </a:solidFill>
              </a:rPr>
              <a:t>Bowlby </a:t>
            </a:r>
            <a:r>
              <a:rPr lang="en-GB" sz="3200" dirty="0">
                <a:solidFill>
                  <a:prstClr val="white"/>
                </a:solidFill>
              </a:rPr>
              <a:t>- psychiatrist working with emotionally disturbed children in </a:t>
            </a:r>
            <a:r>
              <a:rPr lang="en-GB" sz="3200" dirty="0" smtClean="0">
                <a:solidFill>
                  <a:prstClr val="white"/>
                </a:solidFill>
              </a:rPr>
              <a:t>UK in 1930s </a:t>
            </a:r>
            <a:r>
              <a:rPr lang="en-GB" sz="3200" dirty="0">
                <a:solidFill>
                  <a:prstClr val="white"/>
                </a:solidFill>
              </a:rPr>
              <a:t>– attachment needed for social, emotional &amp; cognitive </a:t>
            </a:r>
            <a:r>
              <a:rPr lang="en-GB" sz="3200" dirty="0" smtClean="0">
                <a:solidFill>
                  <a:prstClr val="white"/>
                </a:solidFill>
              </a:rPr>
              <a:t>development</a:t>
            </a:r>
            <a:endParaRPr lang="en-GB" sz="3200" dirty="0">
              <a:solidFill>
                <a:prstClr val="white"/>
              </a:solidFill>
            </a:endParaRPr>
          </a:p>
          <a:p>
            <a:endParaRPr lang="en-GB" sz="3200" dirty="0"/>
          </a:p>
        </p:txBody>
      </p:sp>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Origin of Attachment </a:t>
            </a:r>
            <a:r>
              <a:rPr lang="en-GB" dirty="0"/>
              <a:t>Theory: John Bowlby &amp; Mary Ainsworth </a:t>
            </a:r>
            <a:br>
              <a:rPr lang="en-GB" dirty="0"/>
            </a:br>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20072" y="1412776"/>
            <a:ext cx="2664296" cy="2304256"/>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1600" y="1412776"/>
            <a:ext cx="2664296" cy="2232248"/>
          </a:xfrm>
          <a:prstGeom prst="rect">
            <a:avLst/>
          </a:prstGeom>
        </p:spPr>
      </p:pic>
    </p:spTree>
    <p:extLst>
      <p:ext uri="{BB962C8B-B14F-4D97-AF65-F5344CB8AC3E}">
        <p14:creationId xmlns:p14="http://schemas.microsoft.com/office/powerpoint/2010/main" val="31391626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half" idx="1"/>
          </p:nvPr>
        </p:nvSpPr>
        <p:spPr>
          <a:xfrm>
            <a:off x="323528" y="1481328"/>
            <a:ext cx="4536504" cy="4525963"/>
          </a:xfrm>
        </p:spPr>
        <p:txBody>
          <a:bodyPr>
            <a:normAutofit fontScale="85000" lnSpcReduction="20000"/>
          </a:bodyPr>
          <a:lstStyle/>
          <a:p>
            <a:pPr marL="109728" indent="0">
              <a:buNone/>
            </a:pPr>
            <a:endParaRPr lang="en-GB" dirty="0" smtClean="0"/>
          </a:p>
          <a:p>
            <a:r>
              <a:rPr lang="en-GB" dirty="0" smtClean="0"/>
              <a:t>Looks at the neuroscience of attachment</a:t>
            </a:r>
            <a:r>
              <a:rPr lang="en-GB" dirty="0" smtClean="0"/>
              <a:t>.</a:t>
            </a:r>
          </a:p>
          <a:p>
            <a:endParaRPr lang="en-GB" dirty="0"/>
          </a:p>
          <a:p>
            <a:r>
              <a:rPr lang="en-GB" dirty="0" smtClean="0"/>
              <a:t>Mirroring/</a:t>
            </a:r>
            <a:r>
              <a:rPr lang="en-GB" dirty="0" err="1" smtClean="0"/>
              <a:t>attunement</a:t>
            </a:r>
            <a:r>
              <a:rPr lang="en-GB" dirty="0" smtClean="0"/>
              <a:t> </a:t>
            </a:r>
            <a:r>
              <a:rPr lang="en-GB" dirty="0"/>
              <a:t>in e</a:t>
            </a:r>
            <a:r>
              <a:rPr lang="en-GB" dirty="0" smtClean="0"/>
              <a:t>arly </a:t>
            </a:r>
            <a:r>
              <a:rPr lang="en-GB" dirty="0"/>
              <a:t>attachments </a:t>
            </a:r>
            <a:r>
              <a:rPr lang="en-GB" dirty="0" smtClean="0"/>
              <a:t>shapes </a:t>
            </a:r>
            <a:r>
              <a:rPr lang="en-GB" dirty="0"/>
              <a:t>our brains &amp; this impacts </a:t>
            </a:r>
            <a:r>
              <a:rPr lang="en-GB" dirty="0" smtClean="0"/>
              <a:t>upon </a:t>
            </a:r>
            <a:r>
              <a:rPr lang="en-GB" dirty="0"/>
              <a:t>our ability to emotionally regulate, as well as many cognitive </a:t>
            </a:r>
            <a:r>
              <a:rPr lang="en-GB" dirty="0" smtClean="0"/>
              <a:t>functions.</a:t>
            </a:r>
            <a:endParaRPr lang="en-GB" dirty="0"/>
          </a:p>
          <a:p>
            <a:pPr marL="109728" indent="0">
              <a:buNone/>
            </a:pPr>
            <a:endParaRPr lang="en-GB" dirty="0"/>
          </a:p>
          <a:p>
            <a:r>
              <a:rPr lang="en-GB" dirty="0" smtClean="0"/>
              <a:t>Dr Allan </a:t>
            </a:r>
            <a:r>
              <a:rPr lang="en-GB" dirty="0" err="1" smtClean="0"/>
              <a:t>Schore</a:t>
            </a:r>
            <a:r>
              <a:rPr lang="en-GB" dirty="0" smtClean="0"/>
              <a:t> (video clip)</a:t>
            </a:r>
            <a:endParaRPr lang="en-GB" dirty="0"/>
          </a:p>
        </p:txBody>
      </p:sp>
      <p:sp>
        <p:nvSpPr>
          <p:cNvPr id="5" name="Title 4"/>
          <p:cNvSpPr>
            <a:spLocks noGrp="1"/>
          </p:cNvSpPr>
          <p:nvPr>
            <p:ph type="title"/>
          </p:nvPr>
        </p:nvSpPr>
        <p:spPr/>
        <p:txBody>
          <a:bodyPr/>
          <a:lstStyle/>
          <a:p>
            <a:r>
              <a:rPr lang="en-GB" dirty="0" smtClean="0"/>
              <a:t>Modern Attachment Theory</a:t>
            </a:r>
            <a:endParaRPr lang="en-GB" dirty="0"/>
          </a:p>
        </p:txBody>
      </p:sp>
      <p:pic>
        <p:nvPicPr>
          <p:cNvPr id="4098"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932040" y="1556792"/>
            <a:ext cx="4104456" cy="387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256490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5"/>
          <p:cNvSpPr>
            <a:spLocks noGrp="1" noChangeArrowheads="1"/>
          </p:cNvSpPr>
          <p:nvPr>
            <p:ph type="title"/>
          </p:nvPr>
        </p:nvSpPr>
        <p:spPr/>
        <p:txBody>
          <a:bodyPr/>
          <a:lstStyle/>
          <a:p>
            <a:pPr eaLnBrk="1" hangingPunct="1"/>
            <a:r>
              <a:rPr lang="en-GB" altLang="en-US" dirty="0" smtClean="0"/>
              <a:t>Evolution of the Brain</a:t>
            </a:r>
          </a:p>
        </p:txBody>
      </p:sp>
      <p:pic>
        <p:nvPicPr>
          <p:cNvPr id="3075" name="Picture 4" descr="Reptilian brain"/>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339975" y="1412875"/>
            <a:ext cx="4608513" cy="46386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3112142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n-GB" altLang="en-US" smtClean="0"/>
              <a:t>Evolution of the Brain</a:t>
            </a:r>
          </a:p>
        </p:txBody>
      </p:sp>
      <p:sp>
        <p:nvSpPr>
          <p:cNvPr id="4099" name="Rectangle 3"/>
          <p:cNvSpPr>
            <a:spLocks noGrp="1" noChangeArrowheads="1"/>
          </p:cNvSpPr>
          <p:nvPr>
            <p:ph type="body" idx="1"/>
          </p:nvPr>
        </p:nvSpPr>
        <p:spPr/>
        <p:txBody>
          <a:bodyPr>
            <a:normAutofit fontScale="92500"/>
          </a:bodyPr>
          <a:lstStyle/>
          <a:p>
            <a:pPr eaLnBrk="1" hangingPunct="1">
              <a:lnSpc>
                <a:spcPct val="80000"/>
              </a:lnSpc>
              <a:buFontTx/>
              <a:buNone/>
            </a:pPr>
            <a:r>
              <a:rPr lang="en-GB" altLang="en-US" sz="2800" u="sng" dirty="0" smtClean="0"/>
              <a:t>Reptilian brain</a:t>
            </a:r>
            <a:r>
              <a:rPr lang="en-GB" altLang="en-US" sz="2800" dirty="0" smtClean="0"/>
              <a:t> – oldest part – instinctive/primal behaviour/survival. Controls bodily functions, e.g. hunger, breathing, temperature, digestion, movement.</a:t>
            </a:r>
          </a:p>
          <a:p>
            <a:pPr eaLnBrk="1" hangingPunct="1">
              <a:lnSpc>
                <a:spcPct val="80000"/>
              </a:lnSpc>
              <a:buFontTx/>
              <a:buNone/>
            </a:pPr>
            <a:r>
              <a:rPr lang="en-GB" altLang="en-US" sz="2800" u="sng" dirty="0" smtClean="0"/>
              <a:t>Limbic System / mid/mammalian brain</a:t>
            </a:r>
          </a:p>
          <a:p>
            <a:pPr eaLnBrk="1" hangingPunct="1">
              <a:lnSpc>
                <a:spcPct val="80000"/>
              </a:lnSpc>
              <a:buFontTx/>
              <a:buNone/>
            </a:pPr>
            <a:r>
              <a:rPr lang="en-GB" altLang="en-US" sz="2800" dirty="0" smtClean="0"/>
              <a:t>  The emotional brain, activates fear, rage, separation distress, playfulness, sexual desires.</a:t>
            </a:r>
          </a:p>
          <a:p>
            <a:pPr eaLnBrk="1" hangingPunct="1">
              <a:lnSpc>
                <a:spcPct val="80000"/>
              </a:lnSpc>
              <a:buFontTx/>
              <a:buNone/>
            </a:pPr>
            <a:r>
              <a:rPr lang="en-GB" altLang="en-US" sz="2800" u="sng" dirty="0" smtClean="0"/>
              <a:t>Pre-frontal cortex / neo cortex </a:t>
            </a:r>
            <a:r>
              <a:rPr lang="en-GB" altLang="en-US" sz="2800" dirty="0" smtClean="0"/>
              <a:t>– newest part – 85% of brain mass. Involved in</a:t>
            </a:r>
            <a:r>
              <a:rPr lang="en-GB" altLang="en-US" sz="2800" dirty="0"/>
              <a:t> </a:t>
            </a:r>
            <a:r>
              <a:rPr lang="en-GB" altLang="en-US" sz="2800" dirty="0" smtClean="0"/>
              <a:t>kindness, empathy, reasoning, self-awareness, problem-solving, impulse control, planning, organisational skills, (executive functions) creativity.</a:t>
            </a:r>
          </a:p>
          <a:p>
            <a:pPr eaLnBrk="1" hangingPunct="1">
              <a:lnSpc>
                <a:spcPct val="80000"/>
              </a:lnSpc>
              <a:buFontTx/>
              <a:buNone/>
            </a:pPr>
            <a:endParaRPr lang="en-GB" altLang="en-US" sz="2800" dirty="0" smtClean="0"/>
          </a:p>
          <a:p>
            <a:pPr eaLnBrk="1" hangingPunct="1">
              <a:lnSpc>
                <a:spcPct val="80000"/>
              </a:lnSpc>
              <a:buFontTx/>
              <a:buNone/>
            </a:pPr>
            <a:endParaRPr lang="en-GB" altLang="en-US" sz="2800" dirty="0" smtClean="0"/>
          </a:p>
        </p:txBody>
      </p:sp>
    </p:spTree>
    <p:extLst>
      <p:ext uri="{BB962C8B-B14F-4D97-AF65-F5344CB8AC3E}">
        <p14:creationId xmlns:p14="http://schemas.microsoft.com/office/powerpoint/2010/main" val="75817438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Dr Allan </a:t>
            </a:r>
            <a:r>
              <a:rPr lang="en-GB" dirty="0" err="1" smtClean="0"/>
              <a:t>Schore</a:t>
            </a:r>
            <a:endParaRPr lang="en-GB" dirty="0"/>
          </a:p>
        </p:txBody>
      </p:sp>
      <p:sp>
        <p:nvSpPr>
          <p:cNvPr id="3" name="Title 2"/>
          <p:cNvSpPr>
            <a:spLocks noGrp="1"/>
          </p:cNvSpPr>
          <p:nvPr>
            <p:ph type="title"/>
          </p:nvPr>
        </p:nvSpPr>
        <p:spPr/>
        <p:txBody>
          <a:bodyPr/>
          <a:lstStyle/>
          <a:p>
            <a:r>
              <a:rPr lang="en-GB" dirty="0" smtClean="0"/>
              <a:t>Video Clip</a:t>
            </a:r>
            <a:endParaRPr lang="en-GB" dirty="0"/>
          </a:p>
        </p:txBody>
      </p:sp>
    </p:spTree>
    <p:extLst>
      <p:ext uri="{BB962C8B-B14F-4D97-AF65-F5344CB8AC3E}">
        <p14:creationId xmlns:p14="http://schemas.microsoft.com/office/powerpoint/2010/main" val="40051399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Relates to pre-frontal/neo-cortex development &amp; functioning</a:t>
            </a:r>
          </a:p>
          <a:p>
            <a:r>
              <a:rPr lang="en-GB" dirty="0" smtClean="0"/>
              <a:t>Impacts on attention, freedom from distraction, consequential thinking, sequencing skills, planning, working memory &amp; empathy skills</a:t>
            </a:r>
          </a:p>
          <a:p>
            <a:r>
              <a:rPr lang="en-GB" dirty="0" smtClean="0"/>
              <a:t>Co-morbid with attachment disorder, ASD, ADHD, PTSD &amp; personality disorders</a:t>
            </a:r>
          </a:p>
          <a:p>
            <a:endParaRPr lang="en-GB" dirty="0" smtClean="0"/>
          </a:p>
          <a:p>
            <a:endParaRPr lang="en-GB" dirty="0"/>
          </a:p>
        </p:txBody>
      </p:sp>
      <p:sp>
        <p:nvSpPr>
          <p:cNvPr id="3" name="Title 2"/>
          <p:cNvSpPr>
            <a:spLocks noGrp="1"/>
          </p:cNvSpPr>
          <p:nvPr>
            <p:ph type="title"/>
          </p:nvPr>
        </p:nvSpPr>
        <p:spPr/>
        <p:txBody>
          <a:bodyPr/>
          <a:lstStyle/>
          <a:p>
            <a:r>
              <a:rPr lang="en-GB" dirty="0" smtClean="0"/>
              <a:t>Executive Function</a:t>
            </a:r>
            <a:endParaRPr lang="en-GB" dirty="0"/>
          </a:p>
        </p:txBody>
      </p:sp>
    </p:spTree>
    <p:extLst>
      <p:ext uri="{BB962C8B-B14F-4D97-AF65-F5344CB8AC3E}">
        <p14:creationId xmlns:p14="http://schemas.microsoft.com/office/powerpoint/2010/main" val="337484330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normAutofit/>
          </a:bodyPr>
          <a:lstStyle/>
          <a:p>
            <a:pPr eaLnBrk="1" hangingPunct="1"/>
            <a:r>
              <a:rPr lang="en-GB" altLang="en-US" sz="4000" dirty="0" smtClean="0"/>
              <a:t>Brain Structure &amp; Chemistry </a:t>
            </a:r>
          </a:p>
        </p:txBody>
      </p:sp>
      <p:sp>
        <p:nvSpPr>
          <p:cNvPr id="18435" name="Rectangle 3"/>
          <p:cNvSpPr>
            <a:spLocks noGrp="1" noChangeArrowheads="1"/>
          </p:cNvSpPr>
          <p:nvPr>
            <p:ph type="body" idx="1"/>
          </p:nvPr>
        </p:nvSpPr>
        <p:spPr/>
        <p:txBody>
          <a:bodyPr>
            <a:normAutofit lnSpcReduction="10000"/>
          </a:bodyPr>
          <a:lstStyle/>
          <a:p>
            <a:pPr eaLnBrk="1" hangingPunct="1">
              <a:lnSpc>
                <a:spcPct val="80000"/>
              </a:lnSpc>
              <a:buFontTx/>
              <a:buNone/>
            </a:pPr>
            <a:r>
              <a:rPr lang="en-GB" altLang="en-US" sz="2400" b="1" u="sng" dirty="0" smtClean="0"/>
              <a:t>Brain structure</a:t>
            </a:r>
            <a:r>
              <a:rPr lang="en-GB" altLang="en-US" sz="2400" dirty="0" smtClean="0"/>
              <a:t>: Under stress, frontal lobes shut down - overwhelmed by cortisol &amp; nor-adrenaline (fight/flight/freeze), limbic system kicks in (causes the amygdala to become hyperactive &amp; affects the hippocampus, which organises memory)</a:t>
            </a:r>
          </a:p>
          <a:p>
            <a:pPr eaLnBrk="1" hangingPunct="1">
              <a:lnSpc>
                <a:spcPct val="80000"/>
              </a:lnSpc>
            </a:pPr>
            <a:r>
              <a:rPr lang="en-GB" altLang="en-US" sz="2400" dirty="0" smtClean="0"/>
              <a:t>Prolonged stress causes neuron death.</a:t>
            </a:r>
          </a:p>
          <a:p>
            <a:pPr eaLnBrk="1" hangingPunct="1">
              <a:lnSpc>
                <a:spcPct val="80000"/>
              </a:lnSpc>
              <a:buFontTx/>
              <a:buNone/>
            </a:pPr>
            <a:r>
              <a:rPr lang="en-GB" altLang="en-US" sz="2400" b="1" u="sng" dirty="0" smtClean="0"/>
              <a:t>Brain chemistry</a:t>
            </a:r>
            <a:r>
              <a:rPr lang="en-GB" altLang="en-US" sz="2400" dirty="0" smtClean="0"/>
              <a:t>: </a:t>
            </a:r>
          </a:p>
          <a:p>
            <a:pPr eaLnBrk="1" hangingPunct="1">
              <a:lnSpc>
                <a:spcPct val="80000"/>
              </a:lnSpc>
            </a:pPr>
            <a:r>
              <a:rPr lang="en-GB" altLang="en-US" sz="2400" dirty="0" smtClean="0"/>
              <a:t>Secure attachments - opioids &amp; oxytocin released (soothing chemicals)</a:t>
            </a:r>
          </a:p>
          <a:p>
            <a:pPr eaLnBrk="1" hangingPunct="1">
              <a:lnSpc>
                <a:spcPct val="80000"/>
              </a:lnSpc>
            </a:pPr>
            <a:r>
              <a:rPr lang="en-GB" altLang="en-US" sz="2400" dirty="0" smtClean="0"/>
              <a:t>Insecure attachments- Uptake of ‘positive’ brain chemicals affected e.g. dopamine, serotonin. Overproduction of ‘negative’ chemicals e.g. cortisol. Stress in mother can produce high levels of cortisol </a:t>
            </a:r>
            <a:r>
              <a:rPr lang="en-GB" altLang="en-US" sz="2400" i="1" dirty="0" smtClean="0"/>
              <a:t>in utero &amp; </a:t>
            </a:r>
            <a:r>
              <a:rPr lang="en-GB" altLang="en-US" sz="2400" dirty="0" smtClean="0"/>
              <a:t>over a prolonged period, causes levels to become too low – leads to withdrawal</a:t>
            </a:r>
          </a:p>
          <a:p>
            <a:pPr eaLnBrk="1" hangingPunct="1">
              <a:lnSpc>
                <a:spcPct val="80000"/>
              </a:lnSpc>
            </a:pPr>
            <a:endParaRPr lang="en-GB" altLang="en-US" sz="2400" dirty="0" smtClean="0"/>
          </a:p>
          <a:p>
            <a:pPr eaLnBrk="1" hangingPunct="1">
              <a:lnSpc>
                <a:spcPct val="80000"/>
              </a:lnSpc>
            </a:pPr>
            <a:endParaRPr lang="en-GB" altLang="en-US" sz="1800" dirty="0" smtClean="0"/>
          </a:p>
        </p:txBody>
      </p:sp>
    </p:spTree>
    <p:extLst>
      <p:ext uri="{BB962C8B-B14F-4D97-AF65-F5344CB8AC3E}">
        <p14:creationId xmlns:p14="http://schemas.microsoft.com/office/powerpoint/2010/main" val="108416065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r>
              <a:rPr lang="en-GB" dirty="0" smtClean="0"/>
              <a:t>The pre-frontal cortex comes ‘online’ at around 7-8 months</a:t>
            </a:r>
          </a:p>
          <a:p>
            <a:r>
              <a:rPr lang="en-GB" dirty="0" smtClean="0"/>
              <a:t>Playing with babies &amp; mirroring connect &amp; grow nerve fibres in the mid-brain (emotional brain) to the pre-frontal cortex &amp; promote empathy &amp; ability to focus</a:t>
            </a:r>
          </a:p>
          <a:p>
            <a:r>
              <a:rPr lang="en-GB" dirty="0" smtClean="0"/>
              <a:t>Providing comfort &amp; joy promote the growth of these nerve fibres, as well as activating the dopamine receptors (involved in motivation/feeling pleasure in a relationship)</a:t>
            </a:r>
          </a:p>
          <a:p>
            <a:r>
              <a:rPr lang="en-GB" dirty="0" smtClean="0"/>
              <a:t>Fires up the ‘mirror neurons’ involved in empathy/theory of mind</a:t>
            </a:r>
            <a:endParaRPr lang="en-GB" dirty="0"/>
          </a:p>
        </p:txBody>
      </p:sp>
      <p:sp>
        <p:nvSpPr>
          <p:cNvPr id="3" name="Title 2"/>
          <p:cNvSpPr>
            <a:spLocks noGrp="1"/>
          </p:cNvSpPr>
          <p:nvPr>
            <p:ph type="title"/>
          </p:nvPr>
        </p:nvSpPr>
        <p:spPr/>
        <p:txBody>
          <a:bodyPr/>
          <a:lstStyle/>
          <a:p>
            <a:r>
              <a:rPr lang="en-GB" dirty="0" smtClean="0"/>
              <a:t>In Babies…</a:t>
            </a:r>
            <a:endParaRPr lang="en-GB" dirty="0"/>
          </a:p>
        </p:txBody>
      </p:sp>
    </p:spTree>
    <p:extLst>
      <p:ext uri="{BB962C8B-B14F-4D97-AF65-F5344CB8AC3E}">
        <p14:creationId xmlns:p14="http://schemas.microsoft.com/office/powerpoint/2010/main" val="13860239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323528" y="1481328"/>
            <a:ext cx="5472608" cy="4525963"/>
          </a:xfrm>
        </p:spPr>
        <p:txBody>
          <a:bodyPr>
            <a:normAutofit fontScale="47500" lnSpcReduction="20000"/>
          </a:bodyPr>
          <a:lstStyle/>
          <a:p>
            <a:r>
              <a:rPr lang="en-GB" sz="3800" dirty="0" smtClean="0"/>
              <a:t>Can’t talk about their emotions/inner world because they’re hyper-vigilant to threats in the external world</a:t>
            </a:r>
          </a:p>
          <a:p>
            <a:r>
              <a:rPr lang="en-GB" sz="3800" dirty="0" smtClean="0"/>
              <a:t>They need to accomplish the 3 ‘R’s: </a:t>
            </a:r>
            <a:r>
              <a:rPr lang="en-GB" sz="3800" b="1" dirty="0" smtClean="0"/>
              <a:t>regulation</a:t>
            </a:r>
            <a:r>
              <a:rPr lang="en-GB" sz="3800" dirty="0" smtClean="0"/>
              <a:t> (emotions, cognitions &amp; behaviours) </a:t>
            </a:r>
            <a:r>
              <a:rPr lang="en-GB" sz="3800" b="1" dirty="0" smtClean="0"/>
              <a:t>reflection</a:t>
            </a:r>
            <a:r>
              <a:rPr lang="en-GB" sz="3800" dirty="0" smtClean="0"/>
              <a:t> (ability to reflect on their inner world) </a:t>
            </a:r>
            <a:r>
              <a:rPr lang="en-GB" sz="3800" b="1" dirty="0" smtClean="0"/>
              <a:t>relationships </a:t>
            </a:r>
            <a:r>
              <a:rPr lang="en-GB" sz="3800" dirty="0" smtClean="0"/>
              <a:t>(sharing/reciprocity, empathy)</a:t>
            </a:r>
          </a:p>
          <a:p>
            <a:r>
              <a:rPr lang="en-GB" sz="3800" dirty="0" smtClean="0"/>
              <a:t>Their dopamine receptors may not be working well &amp; </a:t>
            </a:r>
            <a:r>
              <a:rPr lang="en-GB" sz="3800" dirty="0" err="1" smtClean="0"/>
              <a:t>dynorphins</a:t>
            </a:r>
            <a:r>
              <a:rPr lang="en-GB" sz="3800" dirty="0" smtClean="0"/>
              <a:t> kick in, which suppress the need to get dopamine in a relationship: a protection against abandonment/rejection</a:t>
            </a:r>
          </a:p>
          <a:p>
            <a:r>
              <a:rPr lang="en-GB" sz="3800" dirty="0" smtClean="0"/>
              <a:t>They may go on to seek dopamine through </a:t>
            </a:r>
            <a:r>
              <a:rPr lang="en-GB" sz="3800" dirty="0" err="1" smtClean="0"/>
              <a:t>subtances</a:t>
            </a:r>
            <a:r>
              <a:rPr lang="en-GB" sz="3800" dirty="0" smtClean="0"/>
              <a:t>/other addictions &amp; compulsions</a:t>
            </a:r>
          </a:p>
          <a:p>
            <a:r>
              <a:rPr lang="en-GB" sz="3800" dirty="0" smtClean="0"/>
              <a:t>Goal: we have to teach kids to get dopamine through relationship</a:t>
            </a:r>
          </a:p>
          <a:p>
            <a:endParaRPr lang="en-GB" dirty="0"/>
          </a:p>
        </p:txBody>
      </p:sp>
      <p:sp>
        <p:nvSpPr>
          <p:cNvPr id="3" name="Title 2"/>
          <p:cNvSpPr>
            <a:spLocks noGrp="1"/>
          </p:cNvSpPr>
          <p:nvPr>
            <p:ph type="title"/>
          </p:nvPr>
        </p:nvSpPr>
        <p:spPr/>
        <p:txBody>
          <a:bodyPr/>
          <a:lstStyle/>
          <a:p>
            <a:r>
              <a:rPr lang="en-GB" dirty="0" smtClean="0"/>
              <a:t>Dysregulated Kids…</a:t>
            </a:r>
            <a:endParaRPr lang="en-GB" dirty="0"/>
          </a:p>
        </p:txBody>
      </p:sp>
      <p:pic>
        <p:nvPicPr>
          <p:cNvPr id="1026"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5796136" y="1628800"/>
            <a:ext cx="3347864" cy="3096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517774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r>
              <a:rPr lang="en-GB" dirty="0" smtClean="0"/>
              <a:t>Healthy kids have a Plan A: relying on others for comfort/support &amp; a Plan B: relying on self</a:t>
            </a:r>
          </a:p>
          <a:p>
            <a:r>
              <a:rPr lang="en-GB" dirty="0" smtClean="0"/>
              <a:t>Unhealthy kids only have a Plan B: relying on self/staying vigilant, scaring people away/making them angry/unhappy (‘sharing/projecting the pain’), hoarding/stealing money or objects (money/objects can’t abandon them…better than people), lying (to create an alternative reality), dissociating through substances, gaming, </a:t>
            </a:r>
            <a:r>
              <a:rPr lang="en-GB" dirty="0" err="1" smtClean="0"/>
              <a:t>etc</a:t>
            </a:r>
            <a:endParaRPr lang="en-GB" dirty="0" smtClean="0"/>
          </a:p>
          <a:p>
            <a:endParaRPr lang="en-GB" dirty="0"/>
          </a:p>
        </p:txBody>
      </p:sp>
      <p:sp>
        <p:nvSpPr>
          <p:cNvPr id="3" name="Title 2"/>
          <p:cNvSpPr>
            <a:spLocks noGrp="1"/>
          </p:cNvSpPr>
          <p:nvPr>
            <p:ph type="title"/>
          </p:nvPr>
        </p:nvSpPr>
        <p:spPr/>
        <p:txBody>
          <a:bodyPr>
            <a:normAutofit fontScale="90000"/>
          </a:bodyPr>
          <a:lstStyle/>
          <a:p>
            <a:r>
              <a:rPr lang="en-GB" dirty="0" smtClean="0"/>
              <a:t>Emotionally Healthy/Unhealthy Kids</a:t>
            </a:r>
            <a:endParaRPr lang="en-GB" dirty="0"/>
          </a:p>
        </p:txBody>
      </p:sp>
    </p:spTree>
    <p:extLst>
      <p:ext uri="{BB962C8B-B14F-4D97-AF65-F5344CB8AC3E}">
        <p14:creationId xmlns:p14="http://schemas.microsoft.com/office/powerpoint/2010/main" val="19164099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dirty="0"/>
              <a:t>S</a:t>
            </a:r>
            <a:r>
              <a:rPr lang="en-GB" dirty="0" smtClean="0"/>
              <a:t>tudies have shown that we need only 1 positive attachment figure in order to thrive &amp; doesn’t have to be primary caregiver (</a:t>
            </a:r>
            <a:r>
              <a:rPr lang="en-GB" dirty="0" err="1" smtClean="0"/>
              <a:t>Sroufe</a:t>
            </a:r>
            <a:r>
              <a:rPr lang="en-GB" dirty="0" smtClean="0"/>
              <a:t> et al, 2005)</a:t>
            </a:r>
          </a:p>
          <a:p>
            <a:r>
              <a:rPr lang="en-GB" dirty="0" smtClean="0"/>
              <a:t>Attachments may change throughout the lifespan &amp; supportive relationships can provide a ‘corrective attachment experience’</a:t>
            </a:r>
          </a:p>
          <a:p>
            <a:r>
              <a:rPr lang="en-GB" dirty="0" smtClean="0"/>
              <a:t>The brain is ‘plastic’ &amp; continues to develop, especially up to age 30, with a highly ‘sensitive period’ in adolescence</a:t>
            </a:r>
          </a:p>
        </p:txBody>
      </p:sp>
      <p:sp>
        <p:nvSpPr>
          <p:cNvPr id="2" name="Title 1"/>
          <p:cNvSpPr>
            <a:spLocks noGrp="1"/>
          </p:cNvSpPr>
          <p:nvPr>
            <p:ph type="title"/>
          </p:nvPr>
        </p:nvSpPr>
        <p:spPr/>
        <p:txBody>
          <a:bodyPr/>
          <a:lstStyle/>
          <a:p>
            <a:r>
              <a:rPr lang="en-GB" dirty="0" smtClean="0"/>
              <a:t>On a positive note…</a:t>
            </a:r>
            <a:endParaRPr lang="en-GB" dirty="0"/>
          </a:p>
        </p:txBody>
      </p:sp>
    </p:spTree>
    <p:extLst>
      <p:ext uri="{BB962C8B-B14F-4D97-AF65-F5344CB8AC3E}">
        <p14:creationId xmlns:p14="http://schemas.microsoft.com/office/powerpoint/2010/main" val="9657223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normAutofit fontScale="90000"/>
          </a:bodyPr>
          <a:lstStyle/>
          <a:p>
            <a:pPr eaLnBrk="1" hangingPunct="1"/>
            <a:r>
              <a:rPr lang="en-GB" altLang="en-US" sz="3600" dirty="0" smtClean="0"/>
              <a:t>What can be done to Promote Positive Attachments/Brain Development?</a:t>
            </a:r>
          </a:p>
        </p:txBody>
      </p:sp>
      <p:sp>
        <p:nvSpPr>
          <p:cNvPr id="22531" name="Rectangle 3"/>
          <p:cNvSpPr>
            <a:spLocks noGrp="1" noChangeArrowheads="1"/>
          </p:cNvSpPr>
          <p:nvPr>
            <p:ph type="body" idx="1"/>
          </p:nvPr>
        </p:nvSpPr>
        <p:spPr/>
        <p:txBody>
          <a:bodyPr>
            <a:normAutofit/>
          </a:bodyPr>
          <a:lstStyle/>
          <a:p>
            <a:pPr marL="109728" indent="0" eaLnBrk="1" hangingPunct="1">
              <a:lnSpc>
                <a:spcPct val="80000"/>
              </a:lnSpc>
              <a:buNone/>
            </a:pPr>
            <a:endParaRPr lang="en-GB" altLang="en-US" sz="2400" dirty="0" smtClean="0"/>
          </a:p>
          <a:p>
            <a:pPr eaLnBrk="1" hangingPunct="1">
              <a:lnSpc>
                <a:spcPct val="80000"/>
              </a:lnSpc>
            </a:pPr>
            <a:r>
              <a:rPr lang="en-GB" altLang="en-US" sz="2800" dirty="0" smtClean="0"/>
              <a:t>Providing a ‘secure base’ for young people</a:t>
            </a:r>
          </a:p>
          <a:p>
            <a:pPr eaLnBrk="1" hangingPunct="1">
              <a:lnSpc>
                <a:spcPct val="80000"/>
              </a:lnSpc>
            </a:pPr>
            <a:r>
              <a:rPr lang="en-GB" altLang="en-US" sz="2800" dirty="0" smtClean="0"/>
              <a:t>Providing a different ‘working model’ of </a:t>
            </a:r>
            <a:r>
              <a:rPr lang="en-GB" altLang="en-US" sz="2800" dirty="0" err="1" smtClean="0"/>
              <a:t>attachment,e.g.encouraging</a:t>
            </a:r>
            <a:r>
              <a:rPr lang="en-GB" altLang="en-US" sz="2800" dirty="0" smtClean="0"/>
              <a:t>/supportive/</a:t>
            </a:r>
          </a:p>
          <a:p>
            <a:pPr marL="109728" indent="0" eaLnBrk="1" hangingPunct="1">
              <a:lnSpc>
                <a:spcPct val="80000"/>
              </a:lnSpc>
              <a:buNone/>
            </a:pPr>
            <a:r>
              <a:rPr lang="en-GB" altLang="en-US" sz="2800" dirty="0"/>
              <a:t> </a:t>
            </a:r>
            <a:r>
              <a:rPr lang="en-GB" altLang="en-US" sz="2800" dirty="0" smtClean="0"/>
              <a:t> non-rejecting/abandoning/not smothering</a:t>
            </a:r>
          </a:p>
          <a:p>
            <a:pPr eaLnBrk="1" hangingPunct="1">
              <a:lnSpc>
                <a:spcPct val="80000"/>
              </a:lnSpc>
            </a:pPr>
            <a:r>
              <a:rPr lang="en-GB" altLang="en-US" sz="2800" dirty="0" smtClean="0"/>
              <a:t>Empathic </a:t>
            </a:r>
            <a:r>
              <a:rPr lang="en-GB" altLang="en-US" sz="2800" dirty="0" err="1" smtClean="0"/>
              <a:t>attunement</a:t>
            </a:r>
            <a:r>
              <a:rPr lang="en-GB" altLang="en-US" sz="2800" dirty="0" smtClean="0"/>
              <a:t>/mirroring/emotion coaching, helps people emotionally self-regulate &amp; has an effect on brain structure &amp; chemistry </a:t>
            </a:r>
          </a:p>
          <a:p>
            <a:pPr eaLnBrk="1" hangingPunct="1">
              <a:lnSpc>
                <a:spcPct val="80000"/>
              </a:lnSpc>
            </a:pPr>
            <a:r>
              <a:rPr lang="en-GB" altLang="en-US" sz="2800" dirty="0" smtClean="0"/>
              <a:t>Understanding cognitive difficulties &amp; targeting appropriate support with learning strategies</a:t>
            </a:r>
          </a:p>
          <a:p>
            <a:pPr eaLnBrk="1" hangingPunct="1">
              <a:lnSpc>
                <a:spcPct val="80000"/>
              </a:lnSpc>
              <a:buFontTx/>
              <a:buNone/>
            </a:pPr>
            <a:endParaRPr lang="en-GB" altLang="en-US" sz="2800" dirty="0" smtClean="0"/>
          </a:p>
        </p:txBody>
      </p:sp>
    </p:spTree>
    <p:extLst>
      <p:ext uri="{BB962C8B-B14F-4D97-AF65-F5344CB8AC3E}">
        <p14:creationId xmlns:p14="http://schemas.microsoft.com/office/powerpoint/2010/main" val="2117795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107504" y="1481328"/>
            <a:ext cx="4896544" cy="4525963"/>
          </a:xfrm>
        </p:spPr>
        <p:txBody>
          <a:bodyPr>
            <a:normAutofit fontScale="62500" lnSpcReduction="20000"/>
          </a:bodyPr>
          <a:lstStyle/>
          <a:p>
            <a:r>
              <a:rPr lang="en-GB" dirty="0" smtClean="0"/>
              <a:t>Started in US </a:t>
            </a:r>
            <a:r>
              <a:rPr lang="en-GB" dirty="0"/>
              <a:t>as a parenting style (</a:t>
            </a:r>
            <a:r>
              <a:rPr lang="en-GB" dirty="0" err="1"/>
              <a:t>Gottman</a:t>
            </a:r>
            <a:r>
              <a:rPr lang="en-GB" dirty="0"/>
              <a:t>, 1996)</a:t>
            </a:r>
          </a:p>
          <a:p>
            <a:r>
              <a:rPr lang="en-GB" dirty="0"/>
              <a:t>An approach that can be applied in </a:t>
            </a:r>
            <a:r>
              <a:rPr lang="en-GB" dirty="0" smtClean="0"/>
              <a:t>any context.</a:t>
            </a:r>
            <a:endParaRPr lang="en-GB" dirty="0"/>
          </a:p>
          <a:p>
            <a:r>
              <a:rPr lang="en-GB" dirty="0"/>
              <a:t>Adults can </a:t>
            </a:r>
            <a:r>
              <a:rPr lang="en-GB" dirty="0" smtClean="0"/>
              <a:t>empower children </a:t>
            </a:r>
            <a:r>
              <a:rPr lang="en-GB" dirty="0"/>
              <a:t>to build a repertoire of internal and external </a:t>
            </a:r>
            <a:r>
              <a:rPr lang="en-GB" dirty="0" smtClean="0"/>
              <a:t>emotional </a:t>
            </a:r>
            <a:r>
              <a:rPr lang="en-GB" dirty="0"/>
              <a:t>regulatory skills that promote </a:t>
            </a:r>
            <a:r>
              <a:rPr lang="en-GB" dirty="0" smtClean="0"/>
              <a:t>positive behaviours.</a:t>
            </a:r>
            <a:endParaRPr lang="en-GB" dirty="0"/>
          </a:p>
          <a:p>
            <a:r>
              <a:rPr lang="en-GB" dirty="0" smtClean="0"/>
              <a:t>A model </a:t>
            </a:r>
            <a:r>
              <a:rPr lang="en-GB" dirty="0"/>
              <a:t>for promoting empathetic responses </a:t>
            </a:r>
            <a:r>
              <a:rPr lang="en-GB" dirty="0" smtClean="0"/>
              <a:t>that </a:t>
            </a:r>
            <a:r>
              <a:rPr lang="en-GB" dirty="0"/>
              <a:t>nurture emotionally supportive </a:t>
            </a:r>
            <a:r>
              <a:rPr lang="en-GB" dirty="0" smtClean="0"/>
              <a:t>relationships/secure attachments.</a:t>
            </a:r>
            <a:endParaRPr lang="en-GB" dirty="0"/>
          </a:p>
          <a:p>
            <a:r>
              <a:rPr lang="en-GB" dirty="0"/>
              <a:t>Optimal context for promotion of resilience and positive mental health.</a:t>
            </a:r>
          </a:p>
          <a:p>
            <a:r>
              <a:rPr lang="en-GB" dirty="0"/>
              <a:t>Draws on </a:t>
            </a:r>
            <a:r>
              <a:rPr lang="en-GB" dirty="0" smtClean="0"/>
              <a:t>best evidence from neuroscience, </a:t>
            </a:r>
            <a:r>
              <a:rPr lang="en-GB" dirty="0"/>
              <a:t>developmental psychology, attachment </a:t>
            </a:r>
            <a:r>
              <a:rPr lang="en-GB" dirty="0" smtClean="0"/>
              <a:t>theory.</a:t>
            </a:r>
            <a:endParaRPr lang="en-GB" dirty="0"/>
          </a:p>
          <a:p>
            <a:endParaRPr lang="en-GB" dirty="0"/>
          </a:p>
        </p:txBody>
      </p:sp>
      <p:sp>
        <p:nvSpPr>
          <p:cNvPr id="3" name="Title 2"/>
          <p:cNvSpPr>
            <a:spLocks noGrp="1"/>
          </p:cNvSpPr>
          <p:nvPr>
            <p:ph type="title"/>
          </p:nvPr>
        </p:nvSpPr>
        <p:spPr/>
        <p:txBody>
          <a:bodyPr/>
          <a:lstStyle/>
          <a:p>
            <a:r>
              <a:rPr lang="en-GB" smtClean="0"/>
              <a:t>Emotion Coaching</a:t>
            </a:r>
            <a:endParaRPr lang="en-GB"/>
          </a:p>
        </p:txBody>
      </p:sp>
      <p:pic>
        <p:nvPicPr>
          <p:cNvPr id="2050"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5076056" y="1484785"/>
            <a:ext cx="4067944" cy="38739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3409710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r>
              <a:rPr lang="en-GB" sz="2000" dirty="0"/>
              <a:t>Clinically researched, US and Australia, randomised control </a:t>
            </a:r>
            <a:r>
              <a:rPr lang="en-GB" sz="2000" dirty="0" smtClean="0"/>
              <a:t>trials.</a:t>
            </a:r>
            <a:endParaRPr lang="en-GB" sz="2000" dirty="0"/>
          </a:p>
          <a:p>
            <a:r>
              <a:rPr lang="en-GB" sz="2000" dirty="0"/>
              <a:t>Increase in adult and child self-regulation, reduction in </a:t>
            </a:r>
            <a:r>
              <a:rPr lang="en-GB" sz="2000" dirty="0" smtClean="0"/>
              <a:t>emotional dismissing (co-regulation).</a:t>
            </a:r>
            <a:endParaRPr lang="en-GB" sz="2000" dirty="0"/>
          </a:p>
          <a:p>
            <a:r>
              <a:rPr lang="en-GB" sz="2000" dirty="0"/>
              <a:t>Enhanced social relationships with and between children and young </a:t>
            </a:r>
            <a:r>
              <a:rPr lang="en-GB" sz="2000" dirty="0" smtClean="0"/>
              <a:t>people.</a:t>
            </a:r>
            <a:endParaRPr lang="en-GB" sz="2000" dirty="0"/>
          </a:p>
          <a:p>
            <a:r>
              <a:rPr lang="en-GB" sz="2000" dirty="0"/>
              <a:t>Enhanced </a:t>
            </a:r>
            <a:r>
              <a:rPr lang="en-GB" sz="2000" dirty="0" smtClean="0"/>
              <a:t>wellbeing &amp; mental health.</a:t>
            </a:r>
            <a:endParaRPr lang="en-GB" sz="2000" dirty="0"/>
          </a:p>
          <a:p>
            <a:r>
              <a:rPr lang="en-GB" sz="2000" dirty="0"/>
              <a:t>Reduction in disruptive behaviour, externalising </a:t>
            </a:r>
            <a:r>
              <a:rPr lang="en-GB" sz="2000" dirty="0" smtClean="0"/>
              <a:t>behaviour.</a:t>
            </a:r>
            <a:endParaRPr lang="en-GB" sz="2000" dirty="0"/>
          </a:p>
          <a:p>
            <a:r>
              <a:rPr lang="en-GB" sz="2000" dirty="0"/>
              <a:t>Improved </a:t>
            </a:r>
            <a:r>
              <a:rPr lang="en-GB" sz="2000" dirty="0" smtClean="0"/>
              <a:t>relationships, </a:t>
            </a:r>
            <a:r>
              <a:rPr lang="en-GB" sz="2000" dirty="0"/>
              <a:t>development of </a:t>
            </a:r>
            <a:r>
              <a:rPr lang="en-GB" sz="2000" dirty="0" smtClean="0"/>
              <a:t>social/emotional </a:t>
            </a:r>
            <a:r>
              <a:rPr lang="en-GB" sz="2000" dirty="0"/>
              <a:t>competencies, </a:t>
            </a:r>
            <a:r>
              <a:rPr lang="en-GB" sz="2000" dirty="0" smtClean="0"/>
              <a:t>increases ability to reflect</a:t>
            </a:r>
            <a:r>
              <a:rPr lang="en-GB" sz="2000" dirty="0"/>
              <a:t> </a:t>
            </a:r>
            <a:r>
              <a:rPr lang="en-GB" sz="2000" dirty="0" smtClean="0"/>
              <a:t>on inner life</a:t>
            </a:r>
            <a:endParaRPr lang="en-GB" sz="2000" dirty="0"/>
          </a:p>
          <a:p>
            <a:r>
              <a:rPr lang="en-GB" sz="2000" dirty="0"/>
              <a:t>Reduction in use of sanctions and rewards i.e. </a:t>
            </a:r>
            <a:r>
              <a:rPr lang="en-GB" sz="2000" dirty="0" smtClean="0"/>
              <a:t>school exclusions.</a:t>
            </a:r>
            <a:endParaRPr lang="en-GB" sz="2000" dirty="0"/>
          </a:p>
          <a:p>
            <a:r>
              <a:rPr lang="en-GB" sz="2000" dirty="0"/>
              <a:t>Used </a:t>
            </a:r>
            <a:r>
              <a:rPr lang="en-GB" sz="2000" dirty="0" smtClean="0"/>
              <a:t>successfully with </a:t>
            </a:r>
            <a:r>
              <a:rPr lang="en-GB" sz="2000" dirty="0"/>
              <a:t>complex </a:t>
            </a:r>
            <a:r>
              <a:rPr lang="en-GB" sz="2000" dirty="0" smtClean="0"/>
              <a:t>trauma/PTSD, ASD, attachment </a:t>
            </a:r>
            <a:r>
              <a:rPr lang="en-GB" sz="2000" dirty="0"/>
              <a:t>difficulties, </a:t>
            </a:r>
            <a:r>
              <a:rPr lang="en-GB" sz="2000" dirty="0" smtClean="0"/>
              <a:t>depression &amp; anxiety.</a:t>
            </a:r>
            <a:endParaRPr lang="en-GB" sz="2000" dirty="0"/>
          </a:p>
          <a:p>
            <a:endParaRPr lang="en-GB" sz="2000" dirty="0"/>
          </a:p>
          <a:p>
            <a:endParaRPr lang="en-GB" sz="2000" dirty="0"/>
          </a:p>
        </p:txBody>
      </p:sp>
      <p:sp>
        <p:nvSpPr>
          <p:cNvPr id="3" name="Title 2"/>
          <p:cNvSpPr>
            <a:spLocks noGrp="1"/>
          </p:cNvSpPr>
          <p:nvPr>
            <p:ph type="title"/>
          </p:nvPr>
        </p:nvSpPr>
        <p:spPr/>
        <p:txBody>
          <a:bodyPr/>
          <a:lstStyle/>
          <a:p>
            <a:r>
              <a:rPr lang="en-GB" dirty="0" smtClean="0"/>
              <a:t>Impact of </a:t>
            </a:r>
            <a:r>
              <a:rPr lang="en-GB" smtClean="0"/>
              <a:t>Emotion Coaching</a:t>
            </a:r>
            <a:endParaRPr lang="en-GB"/>
          </a:p>
        </p:txBody>
      </p:sp>
    </p:spTree>
    <p:extLst>
      <p:ext uri="{BB962C8B-B14F-4D97-AF65-F5344CB8AC3E}">
        <p14:creationId xmlns:p14="http://schemas.microsoft.com/office/powerpoint/2010/main" val="307298853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nSpc>
                <a:spcPct val="80000"/>
              </a:lnSpc>
            </a:pPr>
            <a:r>
              <a:rPr lang="en-GB" altLang="en-US" sz="3200" dirty="0"/>
              <a:t>Containment is where a person receives and understands the emotional communication of an other without being overwhelmed by it and communicates this back to the </a:t>
            </a:r>
            <a:r>
              <a:rPr lang="en-GB" altLang="en-US" sz="3200" dirty="0" smtClean="0"/>
              <a:t>other. </a:t>
            </a:r>
            <a:r>
              <a:rPr lang="en-GB" altLang="en-US" sz="3200" dirty="0"/>
              <a:t>The </a:t>
            </a:r>
            <a:r>
              <a:rPr lang="en-GB" altLang="en-US" sz="3200" dirty="0" smtClean="0"/>
              <a:t>aim is that </a:t>
            </a:r>
            <a:r>
              <a:rPr lang="en-GB" altLang="en-US" sz="3200" dirty="0"/>
              <a:t>another person </a:t>
            </a:r>
            <a:r>
              <a:rPr lang="en-GB" altLang="en-US" sz="3200" dirty="0" smtClean="0"/>
              <a:t>is </a:t>
            </a:r>
            <a:r>
              <a:rPr lang="en-GB" altLang="en-US" sz="3200" dirty="0"/>
              <a:t>able to hold </a:t>
            </a:r>
            <a:r>
              <a:rPr lang="en-GB" altLang="en-US" sz="3200" dirty="0" smtClean="0"/>
              <a:t>onto/be the ‘container’ for </a:t>
            </a:r>
            <a:r>
              <a:rPr lang="en-GB" altLang="en-US" sz="3200" dirty="0"/>
              <a:t>painful feelings and then give them back detoxified and bearable.</a:t>
            </a:r>
          </a:p>
          <a:p>
            <a:pPr>
              <a:lnSpc>
                <a:spcPct val="80000"/>
              </a:lnSpc>
            </a:pPr>
            <a:endParaRPr lang="en-GB" altLang="en-US" sz="3200" dirty="0"/>
          </a:p>
          <a:p>
            <a:pPr marL="109728" indent="0">
              <a:lnSpc>
                <a:spcPct val="80000"/>
              </a:lnSpc>
              <a:buNone/>
            </a:pPr>
            <a:r>
              <a:rPr lang="en-GB" altLang="en-US" sz="3200" dirty="0" smtClean="0"/>
              <a:t>  (Wilfred </a:t>
            </a:r>
            <a:r>
              <a:rPr lang="en-GB" altLang="en-US" sz="3200" dirty="0" err="1" smtClean="0"/>
              <a:t>Bion</a:t>
            </a:r>
            <a:r>
              <a:rPr lang="en-GB" altLang="en-US" sz="3200" dirty="0" smtClean="0"/>
              <a:t>, 1954)</a:t>
            </a:r>
            <a:endParaRPr lang="en-GB" altLang="en-US" sz="3200" dirty="0"/>
          </a:p>
        </p:txBody>
      </p:sp>
      <p:sp>
        <p:nvSpPr>
          <p:cNvPr id="3" name="Title 2"/>
          <p:cNvSpPr>
            <a:spLocks noGrp="1"/>
          </p:cNvSpPr>
          <p:nvPr>
            <p:ph type="title"/>
          </p:nvPr>
        </p:nvSpPr>
        <p:spPr/>
        <p:txBody>
          <a:bodyPr/>
          <a:lstStyle/>
          <a:p>
            <a:r>
              <a:rPr lang="en-GB" dirty="0" smtClean="0"/>
              <a:t>Emotional Containment</a:t>
            </a:r>
            <a:endParaRPr lang="en-GB" dirty="0"/>
          </a:p>
        </p:txBody>
      </p:sp>
    </p:spTree>
    <p:extLst>
      <p:ext uri="{BB962C8B-B14F-4D97-AF65-F5344CB8AC3E}">
        <p14:creationId xmlns:p14="http://schemas.microsoft.com/office/powerpoint/2010/main" val="549556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We have to be able to contain our own emotions when working with traumatised kids.</a:t>
            </a:r>
          </a:p>
          <a:p>
            <a:r>
              <a:rPr lang="en-GB" dirty="0" smtClean="0"/>
              <a:t>They might test us/challenge us, find our Achilles heals/press our buttons, albeit often unconsciously.</a:t>
            </a:r>
          </a:p>
          <a:p>
            <a:r>
              <a:rPr lang="en-GB" dirty="0" smtClean="0"/>
              <a:t>We also need support &amp; containment also when working with these young people.</a:t>
            </a:r>
          </a:p>
          <a:p>
            <a:pPr marL="109728" indent="0">
              <a:buNone/>
            </a:pPr>
            <a:endParaRPr lang="en-GB" dirty="0"/>
          </a:p>
        </p:txBody>
      </p:sp>
      <p:sp>
        <p:nvSpPr>
          <p:cNvPr id="3" name="Title 2"/>
          <p:cNvSpPr>
            <a:spLocks noGrp="1"/>
          </p:cNvSpPr>
          <p:nvPr>
            <p:ph type="title"/>
          </p:nvPr>
        </p:nvSpPr>
        <p:spPr/>
        <p:txBody>
          <a:bodyPr/>
          <a:lstStyle/>
          <a:p>
            <a:r>
              <a:rPr lang="en-GB" dirty="0"/>
              <a:t>Emotional Containment</a:t>
            </a:r>
          </a:p>
        </p:txBody>
      </p:sp>
    </p:spTree>
    <p:extLst>
      <p:ext uri="{BB962C8B-B14F-4D97-AF65-F5344CB8AC3E}">
        <p14:creationId xmlns:p14="http://schemas.microsoft.com/office/powerpoint/2010/main" val="13071197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7500" lnSpcReduction="20000"/>
          </a:bodyPr>
          <a:lstStyle/>
          <a:p>
            <a:r>
              <a:rPr lang="en-GB" sz="2800" dirty="0" smtClean="0"/>
              <a:t>Tuning into the young person’s emotion/inner world.</a:t>
            </a:r>
            <a:endParaRPr lang="en-GB" sz="2800" dirty="0"/>
          </a:p>
          <a:p>
            <a:r>
              <a:rPr lang="en-GB" sz="2800" dirty="0"/>
              <a:t>Accepting all emotions as </a:t>
            </a:r>
            <a:r>
              <a:rPr lang="en-GB" sz="2800" dirty="0" smtClean="0"/>
              <a:t>‘normal’ &amp; validating them.</a:t>
            </a:r>
            <a:endParaRPr lang="en-GB" sz="2800" dirty="0"/>
          </a:p>
          <a:p>
            <a:r>
              <a:rPr lang="en-GB" sz="2800" dirty="0"/>
              <a:t>Recognising </a:t>
            </a:r>
            <a:r>
              <a:rPr lang="en-GB" sz="2800" dirty="0" smtClean="0"/>
              <a:t>attuning to emotion </a:t>
            </a:r>
            <a:r>
              <a:rPr lang="en-GB" sz="2800" dirty="0"/>
              <a:t>as an opportunity for </a:t>
            </a:r>
            <a:r>
              <a:rPr lang="en-GB" sz="2800" dirty="0" smtClean="0"/>
              <a:t>connection/brain re-wiring.</a:t>
            </a:r>
            <a:endParaRPr lang="en-GB" sz="2800" dirty="0"/>
          </a:p>
          <a:p>
            <a:r>
              <a:rPr lang="en-GB" sz="2800" dirty="0"/>
              <a:t>Listening empathetically </a:t>
            </a:r>
            <a:r>
              <a:rPr lang="en-GB" sz="2800" dirty="0" smtClean="0"/>
              <a:t>to their words and non-verbal communication e.g. gesture &amp; tone of voice.</a:t>
            </a:r>
            <a:endParaRPr lang="en-GB" sz="2800" dirty="0"/>
          </a:p>
          <a:p>
            <a:r>
              <a:rPr lang="en-GB" sz="2800" dirty="0"/>
              <a:t>Helping the </a:t>
            </a:r>
            <a:r>
              <a:rPr lang="en-GB" sz="2800" dirty="0" smtClean="0"/>
              <a:t>person </a:t>
            </a:r>
            <a:r>
              <a:rPr lang="en-GB" sz="2800" dirty="0"/>
              <a:t>to verbally label </a:t>
            </a:r>
            <a:r>
              <a:rPr lang="en-GB" sz="2800" dirty="0" smtClean="0"/>
              <a:t>their emotions.</a:t>
            </a:r>
          </a:p>
          <a:p>
            <a:r>
              <a:rPr lang="en-GB" sz="2800" dirty="0" smtClean="0"/>
              <a:t>Regulating ourselves as we’re hearing their distress.</a:t>
            </a:r>
          </a:p>
          <a:p>
            <a:r>
              <a:rPr lang="en-GB" sz="2800" dirty="0" smtClean="0"/>
              <a:t>Matching their ‘rhythm of distress’, through our own words, gestures &amp; tone of voice.</a:t>
            </a:r>
            <a:endParaRPr lang="en-GB" sz="2800" dirty="0"/>
          </a:p>
          <a:p>
            <a:r>
              <a:rPr lang="en-GB" sz="2800" dirty="0"/>
              <a:t>Setting </a:t>
            </a:r>
            <a:r>
              <a:rPr lang="en-GB" sz="2800" dirty="0" smtClean="0"/>
              <a:t>limits, </a:t>
            </a:r>
            <a:r>
              <a:rPr lang="en-GB" sz="2800" dirty="0"/>
              <a:t>while helping the </a:t>
            </a:r>
            <a:r>
              <a:rPr lang="en-GB" sz="2800" dirty="0" smtClean="0"/>
              <a:t>person </a:t>
            </a:r>
            <a:r>
              <a:rPr lang="en-GB" sz="2800" dirty="0"/>
              <a:t>to </a:t>
            </a:r>
            <a:r>
              <a:rPr lang="en-GB" sz="2800" dirty="0" smtClean="0"/>
              <a:t>problem- solve.</a:t>
            </a:r>
          </a:p>
          <a:p>
            <a:r>
              <a:rPr lang="en-GB" sz="2800" dirty="0" smtClean="0"/>
              <a:t>Being ‘real’/genuine...hyper-vigilant kids in particular will see right through fake empathy!</a:t>
            </a:r>
            <a:endParaRPr lang="en-GB" sz="2800" dirty="0"/>
          </a:p>
          <a:p>
            <a:endParaRPr lang="en-GB" sz="2800" dirty="0"/>
          </a:p>
          <a:p>
            <a:endParaRPr lang="en-GB" dirty="0"/>
          </a:p>
          <a:p>
            <a:endParaRPr lang="en-GB" dirty="0"/>
          </a:p>
        </p:txBody>
      </p:sp>
      <p:sp>
        <p:nvSpPr>
          <p:cNvPr id="3" name="Title 2"/>
          <p:cNvSpPr>
            <a:spLocks noGrp="1"/>
          </p:cNvSpPr>
          <p:nvPr>
            <p:ph type="title"/>
          </p:nvPr>
        </p:nvSpPr>
        <p:spPr/>
        <p:txBody>
          <a:bodyPr/>
          <a:lstStyle/>
          <a:p>
            <a:r>
              <a:rPr lang="en-GB" dirty="0" smtClean="0"/>
              <a:t>Skills of Emotion Coaching</a:t>
            </a:r>
            <a:endParaRPr lang="en-GB" dirty="0"/>
          </a:p>
        </p:txBody>
      </p:sp>
    </p:spTree>
    <p:extLst>
      <p:ext uri="{BB962C8B-B14F-4D97-AF65-F5344CB8AC3E}">
        <p14:creationId xmlns:p14="http://schemas.microsoft.com/office/powerpoint/2010/main" val="237513871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sz="2800" dirty="0"/>
              <a:t>Active listening is more than just hearing the words that someone is saying</a:t>
            </a:r>
          </a:p>
          <a:p>
            <a:r>
              <a:rPr lang="en-GB" sz="2800" dirty="0"/>
              <a:t>It means attuning to their emotions </a:t>
            </a:r>
            <a:r>
              <a:rPr lang="en-GB" sz="2800" dirty="0" smtClean="0"/>
              <a:t>(verbally stated </a:t>
            </a:r>
            <a:r>
              <a:rPr lang="en-GB" sz="2800" dirty="0"/>
              <a:t>or not)</a:t>
            </a:r>
          </a:p>
          <a:p>
            <a:r>
              <a:rPr lang="en-GB" sz="2800" dirty="0"/>
              <a:t>It means picking up on non-verbal cues, such as body language/facial expressions/tone of </a:t>
            </a:r>
            <a:r>
              <a:rPr lang="en-GB" sz="2800" dirty="0" smtClean="0"/>
              <a:t>voice/what they’re not saying.</a:t>
            </a:r>
            <a:endParaRPr lang="en-GB" sz="2800" dirty="0"/>
          </a:p>
          <a:p>
            <a:endParaRPr lang="en-GB" sz="2800" dirty="0"/>
          </a:p>
        </p:txBody>
      </p:sp>
      <p:sp>
        <p:nvSpPr>
          <p:cNvPr id="3" name="Title 2"/>
          <p:cNvSpPr>
            <a:spLocks noGrp="1"/>
          </p:cNvSpPr>
          <p:nvPr>
            <p:ph type="title"/>
          </p:nvPr>
        </p:nvSpPr>
        <p:spPr/>
        <p:txBody>
          <a:bodyPr/>
          <a:lstStyle/>
          <a:p>
            <a:r>
              <a:rPr lang="en-GB" dirty="0" smtClean="0"/>
              <a:t>Step 1 </a:t>
            </a:r>
            <a:r>
              <a:rPr lang="en-GB" dirty="0" err="1" smtClean="0"/>
              <a:t>i</a:t>
            </a:r>
            <a:r>
              <a:rPr lang="en-GB" dirty="0" smtClean="0"/>
              <a:t>. Active Listening</a:t>
            </a:r>
            <a:endParaRPr lang="en-GB" dirty="0"/>
          </a:p>
        </p:txBody>
      </p:sp>
    </p:spTree>
    <p:extLst>
      <p:ext uri="{BB962C8B-B14F-4D97-AF65-F5344CB8AC3E}">
        <p14:creationId xmlns:p14="http://schemas.microsoft.com/office/powerpoint/2010/main" val="210661702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GB" dirty="0"/>
              <a:t>Reflecting means using words to reflect back the </a:t>
            </a:r>
            <a:r>
              <a:rPr lang="en-GB" dirty="0" smtClean="0"/>
              <a:t>young person’s emotion, stated or not. </a:t>
            </a:r>
            <a:r>
              <a:rPr lang="en-GB" dirty="0"/>
              <a:t>This helps the </a:t>
            </a:r>
            <a:r>
              <a:rPr lang="en-GB" dirty="0" smtClean="0"/>
              <a:t>young </a:t>
            </a:r>
            <a:r>
              <a:rPr lang="en-GB" dirty="0"/>
              <a:t>person to label </a:t>
            </a:r>
            <a:r>
              <a:rPr lang="en-GB" dirty="0" smtClean="0"/>
              <a:t>emotion, e.g</a:t>
            </a:r>
            <a:r>
              <a:rPr lang="en-GB" dirty="0"/>
              <a:t>. “You sound/look </a:t>
            </a:r>
            <a:r>
              <a:rPr lang="en-GB" dirty="0" smtClean="0"/>
              <a:t>frustrated”</a:t>
            </a:r>
          </a:p>
          <a:p>
            <a:r>
              <a:rPr lang="en-GB" dirty="0" smtClean="0"/>
              <a:t>It’s important to have a good emotional repertoire as a practitioner, so you can reflect the emotion accurately, e.g. ‘irritated/frustrated/angry/furious’</a:t>
            </a:r>
          </a:p>
          <a:p>
            <a:r>
              <a:rPr lang="en-GB" dirty="0" smtClean="0"/>
              <a:t>You can reflect the exact words the person says or use your own words. Try to match the tone of their expression as well as the words.</a:t>
            </a:r>
            <a:endParaRPr lang="en-GB" dirty="0"/>
          </a:p>
          <a:p>
            <a:endParaRPr lang="en-GB" dirty="0"/>
          </a:p>
        </p:txBody>
      </p:sp>
      <p:sp>
        <p:nvSpPr>
          <p:cNvPr id="3" name="Title 2"/>
          <p:cNvSpPr>
            <a:spLocks noGrp="1"/>
          </p:cNvSpPr>
          <p:nvPr>
            <p:ph type="title"/>
          </p:nvPr>
        </p:nvSpPr>
        <p:spPr/>
        <p:txBody>
          <a:bodyPr/>
          <a:lstStyle/>
          <a:p>
            <a:r>
              <a:rPr lang="en-GB" dirty="0" smtClean="0"/>
              <a:t>Step 1. ii. Reflecting</a:t>
            </a:r>
            <a:endParaRPr lang="en-GB" dirty="0"/>
          </a:p>
        </p:txBody>
      </p:sp>
    </p:spTree>
    <p:extLst>
      <p:ext uri="{BB962C8B-B14F-4D97-AF65-F5344CB8AC3E}">
        <p14:creationId xmlns:p14="http://schemas.microsoft.com/office/powerpoint/2010/main" val="140347660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r>
              <a:rPr lang="en-GB" sz="3200" dirty="0"/>
              <a:t>Validating means accepting and normalising the emotion, e.g. “I </a:t>
            </a:r>
            <a:r>
              <a:rPr lang="en-GB" sz="3200" dirty="0" smtClean="0"/>
              <a:t>know </a:t>
            </a:r>
            <a:r>
              <a:rPr lang="en-GB" sz="3200" dirty="0"/>
              <a:t>that you get </a:t>
            </a:r>
            <a:r>
              <a:rPr lang="en-GB" sz="3200" dirty="0" smtClean="0"/>
              <a:t>angry when people don’t listen to you”.</a:t>
            </a:r>
            <a:endParaRPr lang="en-GB" sz="3200" dirty="0"/>
          </a:p>
          <a:p>
            <a:r>
              <a:rPr lang="en-GB" sz="3200" dirty="0"/>
              <a:t>Validating avoids shaming the </a:t>
            </a:r>
            <a:r>
              <a:rPr lang="en-GB" sz="3200" dirty="0" smtClean="0"/>
              <a:t>young person </a:t>
            </a:r>
            <a:r>
              <a:rPr lang="en-GB" sz="3200" dirty="0"/>
              <a:t>for having that </a:t>
            </a:r>
            <a:r>
              <a:rPr lang="en-GB" sz="3200" dirty="0" smtClean="0"/>
              <a:t>emotion.</a:t>
            </a:r>
          </a:p>
          <a:p>
            <a:r>
              <a:rPr lang="en-GB" sz="3200" dirty="0" smtClean="0"/>
              <a:t>It teaches that the emotion is a ‘normal’ response to a difficult situation.</a:t>
            </a:r>
          </a:p>
          <a:p>
            <a:r>
              <a:rPr lang="en-GB" sz="3200" dirty="0" smtClean="0"/>
              <a:t>It fires up mirror neurons &amp; makes them feel emotionally contained.</a:t>
            </a:r>
            <a:endParaRPr lang="en-GB" sz="3200" dirty="0"/>
          </a:p>
          <a:p>
            <a:endParaRPr lang="en-GB" sz="3200" dirty="0"/>
          </a:p>
        </p:txBody>
      </p:sp>
      <p:sp>
        <p:nvSpPr>
          <p:cNvPr id="3" name="Title 2"/>
          <p:cNvSpPr>
            <a:spLocks noGrp="1"/>
          </p:cNvSpPr>
          <p:nvPr>
            <p:ph type="title"/>
          </p:nvPr>
        </p:nvSpPr>
        <p:spPr/>
        <p:txBody>
          <a:bodyPr>
            <a:normAutofit fontScale="90000"/>
          </a:bodyPr>
          <a:lstStyle/>
          <a:p>
            <a:r>
              <a:rPr lang="en-GB" dirty="0" smtClean="0"/>
              <a:t>Step 1: iii. Validating the Emotion</a:t>
            </a:r>
            <a:endParaRPr lang="en-GB" dirty="0"/>
          </a:p>
        </p:txBody>
      </p:sp>
    </p:spTree>
    <p:extLst>
      <p:ext uri="{BB962C8B-B14F-4D97-AF65-F5344CB8AC3E}">
        <p14:creationId xmlns:p14="http://schemas.microsoft.com/office/powerpoint/2010/main" val="192630610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Sensing, naming and identifying what is going on is the first step to recovery</a:t>
            </a:r>
          </a:p>
          <a:p>
            <a:endParaRPr lang="en-GB" dirty="0"/>
          </a:p>
          <a:p>
            <a:r>
              <a:rPr lang="en-GB" dirty="0" smtClean="0"/>
              <a:t>Being </a:t>
            </a:r>
            <a:r>
              <a:rPr lang="en-GB" dirty="0"/>
              <a:t>able to hover calmly over our thoughts, feelings and emotions and then take time to respond, allows the </a:t>
            </a:r>
            <a:r>
              <a:rPr lang="en-GB" dirty="0" smtClean="0"/>
              <a:t>executive function </a:t>
            </a:r>
            <a:r>
              <a:rPr lang="en-GB" dirty="0"/>
              <a:t>brain to inhibit, organise and moderate the hardwired autonomic reactions programmed into the emotional </a:t>
            </a:r>
            <a:r>
              <a:rPr lang="en-GB" dirty="0" smtClean="0"/>
              <a:t>mid-brain. (Bessel </a:t>
            </a:r>
            <a:r>
              <a:rPr lang="en-GB" dirty="0"/>
              <a:t>Van der </a:t>
            </a:r>
            <a:r>
              <a:rPr lang="en-GB" dirty="0" err="1" smtClean="0"/>
              <a:t>Kolk</a:t>
            </a:r>
            <a:r>
              <a:rPr lang="en-GB" dirty="0" smtClean="0"/>
              <a:t>), </a:t>
            </a:r>
            <a:r>
              <a:rPr lang="en-GB" dirty="0"/>
              <a:t>2014.</a:t>
            </a:r>
          </a:p>
          <a:p>
            <a:endParaRPr lang="en-GB" dirty="0"/>
          </a:p>
        </p:txBody>
      </p:sp>
      <p:sp>
        <p:nvSpPr>
          <p:cNvPr id="3" name="Title 2"/>
          <p:cNvSpPr>
            <a:spLocks noGrp="1"/>
          </p:cNvSpPr>
          <p:nvPr>
            <p:ph type="title"/>
          </p:nvPr>
        </p:nvSpPr>
        <p:spPr/>
        <p:txBody>
          <a:bodyPr/>
          <a:lstStyle/>
          <a:p>
            <a:r>
              <a:rPr lang="en-GB" dirty="0" smtClean="0"/>
              <a:t>Importance of Step 1 Skills</a:t>
            </a:r>
            <a:endParaRPr lang="en-GB" dirty="0"/>
          </a:p>
        </p:txBody>
      </p:sp>
    </p:spTree>
    <p:extLst>
      <p:ext uri="{BB962C8B-B14F-4D97-AF65-F5344CB8AC3E}">
        <p14:creationId xmlns:p14="http://schemas.microsoft.com/office/powerpoint/2010/main" val="41905449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7500" lnSpcReduction="20000"/>
          </a:bodyPr>
          <a:lstStyle/>
          <a:p>
            <a:r>
              <a:rPr lang="en-GB" dirty="0" smtClean="0"/>
              <a:t>“You look quite low and withdrawn today…I wonder if you’re finding it hard to talk? Maybe you want to talk but it’s hard or maybe the best we can do right now is just sit in silence?”.</a:t>
            </a:r>
            <a:endParaRPr lang="en-GB" dirty="0"/>
          </a:p>
          <a:p>
            <a:r>
              <a:rPr lang="en-GB" dirty="0" smtClean="0"/>
              <a:t>“You </a:t>
            </a:r>
            <a:r>
              <a:rPr lang="en-GB" dirty="0"/>
              <a:t>must have felt really </a:t>
            </a:r>
            <a:r>
              <a:rPr lang="en-GB" dirty="0" smtClean="0"/>
              <a:t>angry when that happened.”</a:t>
            </a:r>
            <a:endParaRPr lang="en-GB" dirty="0"/>
          </a:p>
          <a:p>
            <a:r>
              <a:rPr lang="en-GB" dirty="0" smtClean="0"/>
              <a:t>“I </a:t>
            </a:r>
            <a:r>
              <a:rPr lang="en-GB" dirty="0"/>
              <a:t>notice that you get </a:t>
            </a:r>
            <a:r>
              <a:rPr lang="en-GB" dirty="0" smtClean="0"/>
              <a:t>really triggered </a:t>
            </a:r>
            <a:r>
              <a:rPr lang="en-GB" dirty="0"/>
              <a:t>when </a:t>
            </a:r>
            <a:r>
              <a:rPr lang="en-GB" dirty="0" smtClean="0"/>
              <a:t>people dismiss you or don’t listen to you.”</a:t>
            </a:r>
            <a:endParaRPr lang="en-GB" dirty="0"/>
          </a:p>
          <a:p>
            <a:r>
              <a:rPr lang="en-GB" dirty="0" smtClean="0"/>
              <a:t>“That </a:t>
            </a:r>
            <a:r>
              <a:rPr lang="en-GB" dirty="0"/>
              <a:t>must </a:t>
            </a:r>
            <a:r>
              <a:rPr lang="en-GB" dirty="0" smtClean="0"/>
              <a:t>have felt really unfair”.</a:t>
            </a:r>
            <a:endParaRPr lang="en-GB" dirty="0"/>
          </a:p>
          <a:p>
            <a:r>
              <a:rPr lang="en-GB" dirty="0" smtClean="0"/>
              <a:t>“It sounds like you </a:t>
            </a:r>
            <a:r>
              <a:rPr lang="en-GB" dirty="0"/>
              <a:t>felt </a:t>
            </a:r>
            <a:r>
              <a:rPr lang="en-GB" dirty="0" smtClean="0"/>
              <a:t>really hurt </a:t>
            </a:r>
            <a:r>
              <a:rPr lang="en-GB" dirty="0"/>
              <a:t>when X did </a:t>
            </a:r>
            <a:r>
              <a:rPr lang="en-GB" dirty="0" smtClean="0"/>
              <a:t>that.”</a:t>
            </a:r>
            <a:endParaRPr lang="en-GB" dirty="0"/>
          </a:p>
          <a:p>
            <a:r>
              <a:rPr lang="en-GB" dirty="0" smtClean="0"/>
              <a:t>“I </a:t>
            </a:r>
            <a:r>
              <a:rPr lang="en-GB" dirty="0"/>
              <a:t>understand why </a:t>
            </a:r>
            <a:r>
              <a:rPr lang="en-GB" dirty="0" smtClean="0"/>
              <a:t>you’re feeling pissed off about that.”</a:t>
            </a:r>
            <a:endParaRPr lang="en-GB" dirty="0"/>
          </a:p>
          <a:p>
            <a:r>
              <a:rPr lang="en-GB" dirty="0" smtClean="0"/>
              <a:t>“It’s </a:t>
            </a:r>
            <a:r>
              <a:rPr lang="en-GB" dirty="0"/>
              <a:t>normal to feel </a:t>
            </a:r>
            <a:r>
              <a:rPr lang="en-GB" dirty="0" smtClean="0"/>
              <a:t>sad when we have such a big loss in our lives.”</a:t>
            </a:r>
            <a:endParaRPr lang="en-GB" dirty="0"/>
          </a:p>
          <a:p>
            <a:r>
              <a:rPr lang="en-GB" dirty="0" smtClean="0"/>
              <a:t>“I totally get why you feel the way you do.”</a:t>
            </a:r>
            <a:endParaRPr lang="en-GB" dirty="0"/>
          </a:p>
          <a:p>
            <a:r>
              <a:rPr lang="en-GB" dirty="0" smtClean="0"/>
              <a:t>“It </a:t>
            </a:r>
            <a:r>
              <a:rPr lang="en-GB" dirty="0"/>
              <a:t>seems like </a:t>
            </a:r>
            <a:r>
              <a:rPr lang="en-GB" dirty="0" smtClean="0"/>
              <a:t>your body is tense &amp; you’re really stressed today.”</a:t>
            </a:r>
            <a:endParaRPr lang="en-GB" dirty="0"/>
          </a:p>
        </p:txBody>
      </p:sp>
      <p:sp>
        <p:nvSpPr>
          <p:cNvPr id="3" name="Title 2"/>
          <p:cNvSpPr>
            <a:spLocks noGrp="1"/>
          </p:cNvSpPr>
          <p:nvPr>
            <p:ph type="title"/>
          </p:nvPr>
        </p:nvSpPr>
        <p:spPr/>
        <p:txBody>
          <a:bodyPr>
            <a:normAutofit fontScale="90000"/>
          </a:bodyPr>
          <a:lstStyle/>
          <a:p>
            <a:r>
              <a:rPr lang="en-GB" dirty="0" smtClean="0"/>
              <a:t>Examples of Empathic Responses</a:t>
            </a:r>
            <a:endParaRPr lang="en-GB" dirty="0"/>
          </a:p>
        </p:txBody>
      </p:sp>
    </p:spTree>
    <p:extLst>
      <p:ext uri="{BB962C8B-B14F-4D97-AF65-F5344CB8AC3E}">
        <p14:creationId xmlns:p14="http://schemas.microsoft.com/office/powerpoint/2010/main" val="230301418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Active Listening</a:t>
            </a:r>
          </a:p>
          <a:p>
            <a:r>
              <a:rPr lang="en-GB" dirty="0" smtClean="0"/>
              <a:t>Reflecting</a:t>
            </a:r>
          </a:p>
          <a:p>
            <a:r>
              <a:rPr lang="en-GB" dirty="0" smtClean="0"/>
              <a:t>Validating the Emotion</a:t>
            </a:r>
          </a:p>
          <a:p>
            <a:endParaRPr lang="en-GB" dirty="0"/>
          </a:p>
        </p:txBody>
      </p:sp>
      <p:sp>
        <p:nvSpPr>
          <p:cNvPr id="3" name="Title 2"/>
          <p:cNvSpPr>
            <a:spLocks noGrp="1"/>
          </p:cNvSpPr>
          <p:nvPr>
            <p:ph type="title"/>
          </p:nvPr>
        </p:nvSpPr>
        <p:spPr/>
        <p:txBody>
          <a:bodyPr>
            <a:normAutofit fontScale="90000"/>
          </a:bodyPr>
          <a:lstStyle/>
          <a:p>
            <a:r>
              <a:rPr lang="en-GB" dirty="0" smtClean="0"/>
              <a:t>Demonstration &amp; Practice of Step 1 skills</a:t>
            </a:r>
            <a:endParaRPr lang="en-GB" dirty="0"/>
          </a:p>
        </p:txBody>
      </p:sp>
    </p:spTree>
    <p:extLst>
      <p:ext uri="{BB962C8B-B14F-4D97-AF65-F5344CB8AC3E}">
        <p14:creationId xmlns:p14="http://schemas.microsoft.com/office/powerpoint/2010/main" val="21463423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20000"/>
          </a:bodyPr>
          <a:lstStyle/>
          <a:p>
            <a:pPr marL="109728" indent="0">
              <a:buNone/>
            </a:pPr>
            <a:endParaRPr lang="en-GB" dirty="0"/>
          </a:p>
          <a:p>
            <a:r>
              <a:rPr lang="en-GB" dirty="0" smtClean="0"/>
              <a:t>“I understand how you feel but I’m certain there’s </a:t>
            </a:r>
            <a:r>
              <a:rPr lang="en-GB" dirty="0"/>
              <a:t>a better way of dealing with these </a:t>
            </a:r>
            <a:r>
              <a:rPr lang="en-GB" dirty="0" smtClean="0"/>
              <a:t>emotions that I can help you with.”</a:t>
            </a:r>
            <a:endParaRPr lang="en-GB" dirty="0"/>
          </a:p>
          <a:p>
            <a:r>
              <a:rPr lang="en-GB" dirty="0" smtClean="0"/>
              <a:t>“Laws are there to protect people.”</a:t>
            </a:r>
            <a:endParaRPr lang="en-GB" dirty="0"/>
          </a:p>
          <a:p>
            <a:r>
              <a:rPr lang="en-GB" dirty="0" smtClean="0"/>
              <a:t>“I want to help you to manage your feelings without hurting yourself or anyone else.”</a:t>
            </a:r>
            <a:endParaRPr lang="en-GB" dirty="0"/>
          </a:p>
          <a:p>
            <a:r>
              <a:rPr lang="en-GB" dirty="0" smtClean="0"/>
              <a:t>“It seems that alcohol &amp; drugs play a big part in your losing control. I think that’s something we need to  address.”</a:t>
            </a:r>
            <a:endParaRPr lang="en-GB" dirty="0"/>
          </a:p>
          <a:p>
            <a:r>
              <a:rPr lang="en-GB" dirty="0" smtClean="0"/>
              <a:t>“I understand that you were annoyed with your mum because she doesn’t listen but there are more skilful ways to deal with these feelings than lashing out at her.”</a:t>
            </a:r>
          </a:p>
          <a:p>
            <a:pPr marL="109728" indent="0">
              <a:buNone/>
            </a:pPr>
            <a:endParaRPr lang="en-GB" dirty="0"/>
          </a:p>
          <a:p>
            <a:endParaRPr lang="en-GB" dirty="0"/>
          </a:p>
        </p:txBody>
      </p:sp>
      <p:sp>
        <p:nvSpPr>
          <p:cNvPr id="3" name="Title 2"/>
          <p:cNvSpPr>
            <a:spLocks noGrp="1"/>
          </p:cNvSpPr>
          <p:nvPr>
            <p:ph type="title"/>
          </p:nvPr>
        </p:nvSpPr>
        <p:spPr/>
        <p:txBody>
          <a:bodyPr>
            <a:normAutofit fontScale="90000"/>
          </a:bodyPr>
          <a:lstStyle/>
          <a:p>
            <a:r>
              <a:rPr lang="en-GB" dirty="0" smtClean="0"/>
              <a:t>Step 2: Setting limits (if needed) without shaming the young person</a:t>
            </a:r>
            <a:endParaRPr lang="en-GB" dirty="0"/>
          </a:p>
        </p:txBody>
      </p:sp>
    </p:spTree>
    <p:extLst>
      <p:ext uri="{BB962C8B-B14F-4D97-AF65-F5344CB8AC3E}">
        <p14:creationId xmlns:p14="http://schemas.microsoft.com/office/powerpoint/2010/main" val="383931462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marL="109728" indent="0">
              <a:buNone/>
            </a:pPr>
            <a:r>
              <a:rPr lang="en-GB" dirty="0"/>
              <a:t>When the </a:t>
            </a:r>
            <a:r>
              <a:rPr lang="en-GB" dirty="0" smtClean="0"/>
              <a:t>young person </a:t>
            </a:r>
            <a:r>
              <a:rPr lang="en-GB" dirty="0"/>
              <a:t>is calm and in a relaxed, rational state:</a:t>
            </a:r>
          </a:p>
          <a:p>
            <a:r>
              <a:rPr lang="en-GB" dirty="0"/>
              <a:t>Explore the feelings that gave rise to the behaviour, problem, </a:t>
            </a:r>
            <a:r>
              <a:rPr lang="en-GB" dirty="0" smtClean="0"/>
              <a:t>incident. </a:t>
            </a:r>
            <a:endParaRPr lang="en-GB" dirty="0"/>
          </a:p>
          <a:p>
            <a:r>
              <a:rPr lang="en-GB" dirty="0"/>
              <a:t>Scaffold alternative ideas and actions that could lead to more appropriate and productive </a:t>
            </a:r>
            <a:r>
              <a:rPr lang="en-GB" dirty="0" smtClean="0"/>
              <a:t>outcomes…ideally get them to suggest what they could have done differently.</a:t>
            </a:r>
            <a:endParaRPr lang="en-GB" dirty="0"/>
          </a:p>
          <a:p>
            <a:r>
              <a:rPr lang="en-GB" dirty="0"/>
              <a:t>Empower the </a:t>
            </a:r>
            <a:r>
              <a:rPr lang="en-GB" dirty="0" err="1" smtClean="0"/>
              <a:t>y.p</a:t>
            </a:r>
            <a:r>
              <a:rPr lang="en-GB" dirty="0"/>
              <a:t>.</a:t>
            </a:r>
            <a:r>
              <a:rPr lang="en-GB" dirty="0" smtClean="0"/>
              <a:t> </a:t>
            </a:r>
            <a:r>
              <a:rPr lang="en-GB" dirty="0"/>
              <a:t>to believe </a:t>
            </a:r>
            <a:r>
              <a:rPr lang="en-GB" dirty="0" smtClean="0"/>
              <a:t>s/he </a:t>
            </a:r>
            <a:r>
              <a:rPr lang="en-GB" dirty="0"/>
              <a:t>can overcome difficulties and manage </a:t>
            </a:r>
            <a:r>
              <a:rPr lang="en-GB" dirty="0" smtClean="0"/>
              <a:t>feelings/behaviour. Use a ‘solution-focused’ technique, e.g. “Are there times when this has happened &amp; you haven’t done X? How did you manage to do that? “</a:t>
            </a:r>
            <a:endParaRPr lang="en-GB" dirty="0"/>
          </a:p>
          <a:p>
            <a:endParaRPr lang="en-GB" dirty="0"/>
          </a:p>
        </p:txBody>
      </p:sp>
      <p:sp>
        <p:nvSpPr>
          <p:cNvPr id="3" name="Title 2"/>
          <p:cNvSpPr>
            <a:spLocks noGrp="1"/>
          </p:cNvSpPr>
          <p:nvPr>
            <p:ph type="title"/>
          </p:nvPr>
        </p:nvSpPr>
        <p:spPr/>
        <p:txBody>
          <a:bodyPr>
            <a:normAutofit fontScale="90000"/>
          </a:bodyPr>
          <a:lstStyle/>
          <a:p>
            <a:r>
              <a:rPr lang="en-GB" dirty="0" smtClean="0"/>
              <a:t>Step 3</a:t>
            </a:r>
            <a:r>
              <a:rPr lang="en-GB" dirty="0"/>
              <a:t>:</a:t>
            </a:r>
            <a:r>
              <a:rPr lang="en-GB" dirty="0" smtClean="0"/>
              <a:t> Problem-Solving with the Young Person</a:t>
            </a:r>
            <a:endParaRPr lang="en-GB" dirty="0"/>
          </a:p>
        </p:txBody>
      </p:sp>
    </p:spTree>
    <p:extLst>
      <p:ext uri="{BB962C8B-B14F-4D97-AF65-F5344CB8AC3E}">
        <p14:creationId xmlns:p14="http://schemas.microsoft.com/office/powerpoint/2010/main" val="165595913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GB" dirty="0" smtClean="0"/>
              <a:t>“How do you feel right now?”</a:t>
            </a:r>
            <a:endParaRPr lang="en-GB" dirty="0"/>
          </a:p>
          <a:p>
            <a:r>
              <a:rPr lang="en-GB" dirty="0" smtClean="0"/>
              <a:t>“What </a:t>
            </a:r>
            <a:r>
              <a:rPr lang="en-GB" dirty="0"/>
              <a:t>you could have done </a:t>
            </a:r>
            <a:r>
              <a:rPr lang="en-GB" dirty="0" smtClean="0"/>
              <a:t>differently to avoid getting involved in that argument?”</a:t>
            </a:r>
            <a:endParaRPr lang="en-GB" dirty="0"/>
          </a:p>
          <a:p>
            <a:r>
              <a:rPr lang="en-GB" dirty="0" smtClean="0"/>
              <a:t>“Can </a:t>
            </a:r>
            <a:r>
              <a:rPr lang="en-GB" dirty="0"/>
              <a:t>you think of </a:t>
            </a:r>
            <a:r>
              <a:rPr lang="en-GB" dirty="0" smtClean="0"/>
              <a:t>what to do next time you feel this way?”</a:t>
            </a:r>
            <a:endParaRPr lang="en-GB" dirty="0"/>
          </a:p>
          <a:p>
            <a:r>
              <a:rPr lang="en-GB" dirty="0" smtClean="0"/>
              <a:t>“Can we make a list of </a:t>
            </a:r>
            <a:r>
              <a:rPr lang="en-GB" dirty="0"/>
              <a:t>different </a:t>
            </a:r>
            <a:r>
              <a:rPr lang="en-GB" dirty="0" smtClean="0"/>
              <a:t>ways of dealing with feeling that angry?”</a:t>
            </a:r>
            <a:endParaRPr lang="en-GB" dirty="0"/>
          </a:p>
          <a:p>
            <a:r>
              <a:rPr lang="en-GB" dirty="0" smtClean="0"/>
              <a:t>“Is there anything you could have done before you get to the point of harming yourself?”</a:t>
            </a:r>
            <a:endParaRPr lang="en-GB" dirty="0"/>
          </a:p>
          <a:p>
            <a:r>
              <a:rPr lang="en-GB" dirty="0" smtClean="0"/>
              <a:t>“How does your body let you know that you’re getting stressed? What are the signs?”</a:t>
            </a:r>
          </a:p>
          <a:p>
            <a:endParaRPr lang="en-GB" dirty="0" smtClean="0"/>
          </a:p>
          <a:p>
            <a:endParaRPr lang="en-GB" dirty="0" smtClean="0"/>
          </a:p>
          <a:p>
            <a:endParaRPr lang="en-GB" dirty="0"/>
          </a:p>
        </p:txBody>
      </p:sp>
      <p:sp>
        <p:nvSpPr>
          <p:cNvPr id="3" name="Title 2"/>
          <p:cNvSpPr>
            <a:spLocks noGrp="1"/>
          </p:cNvSpPr>
          <p:nvPr>
            <p:ph type="title"/>
          </p:nvPr>
        </p:nvSpPr>
        <p:spPr/>
        <p:txBody>
          <a:bodyPr/>
          <a:lstStyle/>
          <a:p>
            <a:r>
              <a:rPr lang="en-GB" dirty="0" smtClean="0"/>
              <a:t>Problem-Solving Examples</a:t>
            </a:r>
            <a:endParaRPr lang="en-GB" dirty="0"/>
          </a:p>
        </p:txBody>
      </p:sp>
    </p:spTree>
    <p:extLst>
      <p:ext uri="{BB962C8B-B14F-4D97-AF65-F5344CB8AC3E}">
        <p14:creationId xmlns:p14="http://schemas.microsoft.com/office/powerpoint/2010/main" val="86294581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Setting limits</a:t>
            </a:r>
          </a:p>
          <a:p>
            <a:r>
              <a:rPr lang="en-GB" dirty="0" smtClean="0"/>
              <a:t>Problem-solving</a:t>
            </a:r>
            <a:endParaRPr lang="en-GB" dirty="0"/>
          </a:p>
        </p:txBody>
      </p:sp>
      <p:sp>
        <p:nvSpPr>
          <p:cNvPr id="3" name="Title 2"/>
          <p:cNvSpPr>
            <a:spLocks noGrp="1"/>
          </p:cNvSpPr>
          <p:nvPr>
            <p:ph type="title"/>
          </p:nvPr>
        </p:nvSpPr>
        <p:spPr/>
        <p:txBody>
          <a:bodyPr>
            <a:normAutofit fontScale="90000"/>
          </a:bodyPr>
          <a:lstStyle/>
          <a:p>
            <a:r>
              <a:rPr lang="en-GB" dirty="0" smtClean="0"/>
              <a:t>Demonstration &amp; Practice of step 2 &amp; 3 skills</a:t>
            </a:r>
            <a:endParaRPr lang="en-GB" dirty="0"/>
          </a:p>
        </p:txBody>
      </p:sp>
    </p:spTree>
    <p:extLst>
      <p:ext uri="{BB962C8B-B14F-4D97-AF65-F5344CB8AC3E}">
        <p14:creationId xmlns:p14="http://schemas.microsoft.com/office/powerpoint/2010/main" val="6229794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r>
              <a:rPr lang="en-GB" dirty="0"/>
              <a:t>W</a:t>
            </a:r>
            <a:r>
              <a:rPr lang="en-GB" dirty="0" smtClean="0"/>
              <a:t>e </a:t>
            </a:r>
            <a:r>
              <a:rPr lang="en-GB" dirty="0"/>
              <a:t>don’t have to be perfect but we </a:t>
            </a:r>
            <a:r>
              <a:rPr lang="en-GB" dirty="0" smtClean="0"/>
              <a:t>are role models to </a:t>
            </a:r>
            <a:r>
              <a:rPr lang="en-GB" dirty="0" err="1" smtClean="0"/>
              <a:t>y.p</a:t>
            </a:r>
            <a:r>
              <a:rPr lang="en-GB" dirty="0" smtClean="0"/>
              <a:t>.</a:t>
            </a:r>
          </a:p>
          <a:p>
            <a:r>
              <a:rPr lang="en-GB" dirty="0" smtClean="0"/>
              <a:t>We need to manage our emotions &amp; model good attachments, repairing relationships </a:t>
            </a:r>
            <a:r>
              <a:rPr lang="en-GB" dirty="0"/>
              <a:t>when they go wrong. </a:t>
            </a:r>
            <a:endParaRPr lang="en-GB" dirty="0" smtClean="0"/>
          </a:p>
          <a:p>
            <a:r>
              <a:rPr lang="en-GB" dirty="0" smtClean="0"/>
              <a:t>In </a:t>
            </a:r>
            <a:r>
              <a:rPr lang="en-GB" dirty="0"/>
              <a:t>attachment theory this is called </a:t>
            </a:r>
            <a:r>
              <a:rPr lang="en-GB" i="1" dirty="0"/>
              <a:t>rupture &amp; </a:t>
            </a:r>
            <a:r>
              <a:rPr lang="en-GB" i="1" dirty="0" smtClean="0"/>
              <a:t>repair, </a:t>
            </a:r>
            <a:r>
              <a:rPr lang="en-GB" dirty="0"/>
              <a:t>e.g. “I’m sorry I </a:t>
            </a:r>
            <a:r>
              <a:rPr lang="en-GB" dirty="0" smtClean="0"/>
              <a:t>got angry with you…sometimes </a:t>
            </a:r>
            <a:r>
              <a:rPr lang="en-GB" dirty="0"/>
              <a:t>I get stressed too</a:t>
            </a:r>
            <a:r>
              <a:rPr lang="en-GB" dirty="0" smtClean="0"/>
              <a:t>.” “I’m sorry you thought I criticised you, that wasn’t my intention”. “I’m sorry I had to cancel our last session…I was wondering how you were doing”.</a:t>
            </a:r>
            <a:endParaRPr lang="en-GB" dirty="0"/>
          </a:p>
        </p:txBody>
      </p:sp>
      <p:sp>
        <p:nvSpPr>
          <p:cNvPr id="3" name="Title 2"/>
          <p:cNvSpPr>
            <a:spLocks noGrp="1"/>
          </p:cNvSpPr>
          <p:nvPr>
            <p:ph type="title"/>
          </p:nvPr>
        </p:nvSpPr>
        <p:spPr/>
        <p:txBody>
          <a:bodyPr>
            <a:normAutofit fontScale="90000"/>
          </a:bodyPr>
          <a:lstStyle/>
          <a:p>
            <a:r>
              <a:rPr lang="en-GB" dirty="0" smtClean="0"/>
              <a:t>Self-regulation Skills/Modelling good attachments</a:t>
            </a:r>
            <a:endParaRPr lang="en-GB" dirty="0"/>
          </a:p>
        </p:txBody>
      </p:sp>
    </p:spTree>
    <p:extLst>
      <p:ext uri="{BB962C8B-B14F-4D97-AF65-F5344CB8AC3E}">
        <p14:creationId xmlns:p14="http://schemas.microsoft.com/office/powerpoint/2010/main" val="110659212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GB" altLang="en-US" dirty="0" smtClean="0"/>
              <a:t>Further Reading/Resources</a:t>
            </a:r>
          </a:p>
        </p:txBody>
      </p:sp>
      <p:sp>
        <p:nvSpPr>
          <p:cNvPr id="25603" name="Rectangle 3"/>
          <p:cNvSpPr>
            <a:spLocks noGrp="1" noChangeArrowheads="1"/>
          </p:cNvSpPr>
          <p:nvPr>
            <p:ph type="body" idx="1"/>
          </p:nvPr>
        </p:nvSpPr>
        <p:spPr/>
        <p:txBody>
          <a:bodyPr>
            <a:normAutofit/>
          </a:bodyPr>
          <a:lstStyle/>
          <a:p>
            <a:pPr eaLnBrk="1" hangingPunct="1"/>
            <a:endParaRPr lang="en-GB" altLang="en-US" dirty="0" smtClean="0"/>
          </a:p>
          <a:p>
            <a:pPr eaLnBrk="1" hangingPunct="1"/>
            <a:r>
              <a:rPr lang="en-GB" altLang="en-US" dirty="0" smtClean="0"/>
              <a:t>‘Inside I’m Hurting’, Louise Michelle Bomber</a:t>
            </a:r>
          </a:p>
          <a:p>
            <a:pPr eaLnBrk="1" hangingPunct="1"/>
            <a:r>
              <a:rPr lang="en-GB" altLang="en-US" dirty="0" smtClean="0"/>
              <a:t>‘Why Love Matters’, Sue Gerhardt</a:t>
            </a:r>
          </a:p>
          <a:p>
            <a:pPr eaLnBrk="1" hangingPunct="1"/>
            <a:endParaRPr lang="en-GB" altLang="en-US" dirty="0" smtClean="0"/>
          </a:p>
          <a:p>
            <a:pPr eaLnBrk="1" hangingPunct="1"/>
            <a:endParaRPr lang="en-GB" altLang="en-US" dirty="0" smtClean="0"/>
          </a:p>
        </p:txBody>
      </p:sp>
    </p:spTree>
    <p:extLst>
      <p:ext uri="{BB962C8B-B14F-4D97-AF65-F5344CB8AC3E}">
        <p14:creationId xmlns:p14="http://schemas.microsoft.com/office/powerpoint/2010/main" val="353391866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576</TotalTime>
  <Words>2072</Words>
  <Application>Microsoft Office PowerPoint</Application>
  <PresentationFormat>On-screen Show (4:3)</PresentationFormat>
  <Paragraphs>178</Paragraphs>
  <Slides>31</Slides>
  <Notes>0</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Concourse</vt:lpstr>
      <vt:lpstr>Helping Children to Regulate their Emotions and Behaviours</vt:lpstr>
      <vt:lpstr>How do Children Learn to Regulate?</vt:lpstr>
      <vt:lpstr> Origin of Attachment Theory: John Bowlby &amp; Mary Ainsworth  </vt:lpstr>
      <vt:lpstr>Modern Attachment Theory</vt:lpstr>
      <vt:lpstr>Evolution of the Brain</vt:lpstr>
      <vt:lpstr>Evolution of the Brain</vt:lpstr>
      <vt:lpstr>Video Clip</vt:lpstr>
      <vt:lpstr>Executive Function</vt:lpstr>
      <vt:lpstr>Brain Structure &amp; Chemistry </vt:lpstr>
      <vt:lpstr>In Babies…</vt:lpstr>
      <vt:lpstr>Dysregulated Kids…</vt:lpstr>
      <vt:lpstr>Emotionally Healthy/Unhealthy Kids</vt:lpstr>
      <vt:lpstr>On a positive note…</vt:lpstr>
      <vt:lpstr>What can be done to Promote Positive Attachments/Brain Development?</vt:lpstr>
      <vt:lpstr>Emotion Coaching</vt:lpstr>
      <vt:lpstr>Impact of Emotion Coaching</vt:lpstr>
      <vt:lpstr>Emotional Containment</vt:lpstr>
      <vt:lpstr>Emotional Containment</vt:lpstr>
      <vt:lpstr>Skills of Emotion Coaching</vt:lpstr>
      <vt:lpstr>Step 1 i. Active Listening</vt:lpstr>
      <vt:lpstr>Step 1. ii. Reflecting</vt:lpstr>
      <vt:lpstr>Step 1: iii. Validating the Emotion</vt:lpstr>
      <vt:lpstr>Importance of Step 1 Skills</vt:lpstr>
      <vt:lpstr>Examples of Empathic Responses</vt:lpstr>
      <vt:lpstr>Demonstration &amp; Practice of Step 1 skills</vt:lpstr>
      <vt:lpstr>Step 2: Setting limits (if needed) without shaming the young person</vt:lpstr>
      <vt:lpstr>Step 3: Problem-Solving with the Young Person</vt:lpstr>
      <vt:lpstr>Problem-Solving Examples</vt:lpstr>
      <vt:lpstr>Demonstration &amp; Practice of step 2 &amp; 3 skills</vt:lpstr>
      <vt:lpstr>Self-regulation Skills/Modelling good attachments</vt:lpstr>
      <vt:lpstr>Further Reading/Resources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Attachment</dc:title>
  <dc:creator>Sue</dc:creator>
  <cp:lastModifiedBy>Sue</cp:lastModifiedBy>
  <cp:revision>181</cp:revision>
  <dcterms:created xsi:type="dcterms:W3CDTF">2015-04-26T08:54:22Z</dcterms:created>
  <dcterms:modified xsi:type="dcterms:W3CDTF">2019-03-04T15:43:20Z</dcterms:modified>
</cp:coreProperties>
</file>