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96120" autoAdjust="0"/>
  </p:normalViewPr>
  <p:slideViewPr>
    <p:cSldViewPr snapToGrid="0">
      <p:cViewPr varScale="1">
        <p:scale>
          <a:sx n="73" d="100"/>
          <a:sy n="73" d="100"/>
        </p:scale>
        <p:origin x="309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10168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69325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55922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3402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269044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786252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74613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012573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73968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54459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9/8/2023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534438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smtClean="0"/>
              <a:t>9/8/2023</a:t>
            </a:fld>
            <a:endParaRPr lang="en-US"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38625008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littlewandlelettersandsounds.org.uk/" TargetMode="Externa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Senior Management\School Logo\New Logo and Motto Sept 2017\Logo-centred.png">
            <a:extLst>
              <a:ext uri="{FF2B5EF4-FFF2-40B4-BE49-F238E27FC236}">
                <a16:creationId xmlns:a16="http://schemas.microsoft.com/office/drawing/2014/main" id="{3825D64A-46D5-4CDF-9075-7A05377ECB9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1303" y="387667"/>
            <a:ext cx="6106795" cy="3288665"/>
          </a:xfrm>
          <a:prstGeom prst="rect">
            <a:avLst/>
          </a:prstGeom>
          <a:noFill/>
          <a:ln>
            <a:noFill/>
          </a:ln>
        </p:spPr>
      </p:pic>
      <p:sp>
        <p:nvSpPr>
          <p:cNvPr id="4" name="AutoShape 2">
            <a:extLst>
              <a:ext uri="{FF2B5EF4-FFF2-40B4-BE49-F238E27FC236}">
                <a16:creationId xmlns:a16="http://schemas.microsoft.com/office/drawing/2014/main" id="{42EA149B-AA45-407C-900D-438325896085}"/>
              </a:ext>
            </a:extLst>
          </p:cNvPr>
          <p:cNvSpPr>
            <a:spLocks noChangeArrowheads="1"/>
          </p:cNvSpPr>
          <p:nvPr/>
        </p:nvSpPr>
        <p:spPr bwMode="auto">
          <a:xfrm rot="5400000">
            <a:off x="2448243" y="2205673"/>
            <a:ext cx="1961515" cy="5494655"/>
          </a:xfrm>
          <a:prstGeom prst="roundRect">
            <a:avLst>
              <a:gd name="adj" fmla="val 13032"/>
            </a:avLst>
          </a:prstGeom>
          <a:solidFill>
            <a:schemeClr val="accent1"/>
          </a:solidFill>
        </p:spPr>
        <p:txBody>
          <a:bodyPr rot="0" vert="horz" wrap="square" lIns="91440" tIns="45720" rIns="91440" bIns="45720" anchor="ctr" anchorCtr="0" upright="1">
            <a:noAutofit/>
          </a:bodyPr>
          <a:lstStyle/>
          <a:p>
            <a:pPr algn="ctr">
              <a:lnSpc>
                <a:spcPct val="115000"/>
              </a:lnSpc>
              <a:spcAft>
                <a:spcPts val="1000"/>
              </a:spcAft>
            </a:pPr>
            <a:r>
              <a:rPr lang="en-GB" sz="3600" dirty="0">
                <a:solidFill>
                  <a:srgbClr val="FFFF00"/>
                </a:solidFill>
                <a:effectLst/>
                <a:latin typeface="Berlin Sans FB" panose="020E0602020502020306" pitchFamily="34" charset="0"/>
                <a:ea typeface="Times New Roman" panose="02020603050405020304" pitchFamily="18" charset="0"/>
                <a:cs typeface="Times New Roman" panose="02020603050405020304" pitchFamily="18" charset="0"/>
              </a:rPr>
              <a:t>Welcome to </a:t>
            </a:r>
          </a:p>
          <a:p>
            <a:pPr algn="ctr">
              <a:lnSpc>
                <a:spcPct val="115000"/>
              </a:lnSpc>
              <a:spcAft>
                <a:spcPts val="1000"/>
              </a:spcAft>
            </a:pPr>
            <a:r>
              <a:rPr lang="en-GB" sz="3600" dirty="0">
                <a:solidFill>
                  <a:srgbClr val="FFFF00"/>
                </a:solidFill>
                <a:effectLst/>
                <a:latin typeface="Berlin Sans FB" panose="020E0602020502020306" pitchFamily="34" charset="0"/>
                <a:ea typeface="Times New Roman" panose="02020603050405020304" pitchFamily="18" charset="0"/>
                <a:cs typeface="Times New Roman" panose="02020603050405020304" pitchFamily="18" charset="0"/>
              </a:rPr>
              <a:t>Class Newiss</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4208CE3-F6DD-4D1A-A72F-E9662FDBB657}"/>
              </a:ext>
            </a:extLst>
          </p:cNvPr>
          <p:cNvSpPr/>
          <p:nvPr/>
        </p:nvSpPr>
        <p:spPr>
          <a:xfrm>
            <a:off x="139700" y="279400"/>
            <a:ext cx="6502400" cy="9347200"/>
          </a:xfrm>
          <a:prstGeom prst="roundRect">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0167F538-F12A-4357-B86E-8A3B811DA30B}"/>
              </a:ext>
            </a:extLst>
          </p:cNvPr>
          <p:cNvSpPr txBox="1"/>
          <p:nvPr/>
        </p:nvSpPr>
        <p:spPr>
          <a:xfrm>
            <a:off x="317500" y="495300"/>
            <a:ext cx="6083300" cy="11633954"/>
          </a:xfrm>
          <a:prstGeom prst="rect">
            <a:avLst/>
          </a:prstGeom>
          <a:noFill/>
        </p:spPr>
        <p:txBody>
          <a:bodyPr wrap="square" rtlCol="0">
            <a:spAutoFit/>
          </a:bodyPr>
          <a:lstStyle/>
          <a:p>
            <a:pPr algn="ctr"/>
            <a:r>
              <a:rPr lang="en-GB" sz="2400" dirty="0">
                <a:solidFill>
                  <a:srgbClr val="0070C0"/>
                </a:solidFill>
                <a:latin typeface="Berlin Sans FB" panose="020E0602020502020306" pitchFamily="34" charset="0"/>
              </a:rPr>
              <a:t>Welcome to Class Newiss!</a:t>
            </a:r>
          </a:p>
          <a:p>
            <a:pPr algn="ctr"/>
            <a:r>
              <a:rPr lang="en-GB" dirty="0">
                <a:latin typeface="Berlin Sans FB" panose="020E0602020502020306" pitchFamily="34" charset="0"/>
              </a:rPr>
              <a:t>In Class Newiss your teacher will be Mrs Newiss. She will be supported by an experienced teaching assistant, Miss O Dare. We are both really excited to teach the children next year and we are looking forward to sharing some fantastic experiences with them at Longford Park School.   </a:t>
            </a: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r>
              <a:rPr lang="en-GB" dirty="0">
                <a:latin typeface="Berlin Sans FB" panose="020E0602020502020306" pitchFamily="34" charset="0"/>
              </a:rPr>
              <a:t>Here is our current classroom.</a:t>
            </a: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r>
              <a:rPr lang="en-GB" dirty="0">
                <a:latin typeface="Berlin Sans FB" panose="020E0602020502020306" pitchFamily="34" charset="0"/>
              </a:rPr>
              <a:t>You may have noticed some very exciting building work being carried out at the back of school recently. When the new buildings are ready Class Newiss will be moving into one of the new classrooms!</a:t>
            </a: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r>
              <a:rPr lang="en-GB" dirty="0"/>
              <a:t> </a:t>
            </a:r>
          </a:p>
          <a:p>
            <a:pPr algn="ctr"/>
            <a:endParaRPr lang="en-GB" sz="2400" dirty="0">
              <a:solidFill>
                <a:srgbClr val="0070C0"/>
              </a:solidFill>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r>
              <a:rPr lang="en-GB" dirty="0">
                <a:latin typeface="Berlin Sans FB" panose="020E0602020502020306" pitchFamily="34" charset="0"/>
              </a:rPr>
              <a:t> </a:t>
            </a:r>
          </a:p>
        </p:txBody>
      </p:sp>
      <p:pic>
        <p:nvPicPr>
          <p:cNvPr id="4" name="Picture 3">
            <a:extLst>
              <a:ext uri="{FF2B5EF4-FFF2-40B4-BE49-F238E27FC236}">
                <a16:creationId xmlns:a16="http://schemas.microsoft.com/office/drawing/2014/main" id="{EC5A08CD-ABED-45C5-AE99-A311B6A1D5FE}"/>
              </a:ext>
            </a:extLst>
          </p:cNvPr>
          <p:cNvPicPr>
            <a:picLocks noChangeAspect="1"/>
          </p:cNvPicPr>
          <p:nvPr/>
        </p:nvPicPr>
        <p:blipFill>
          <a:blip r:embed="rId2"/>
          <a:stretch>
            <a:fillRect/>
          </a:stretch>
        </p:blipFill>
        <p:spPr>
          <a:xfrm>
            <a:off x="849085" y="2358391"/>
            <a:ext cx="1515291" cy="3095990"/>
          </a:xfrm>
          <a:prstGeom prst="rect">
            <a:avLst/>
          </a:prstGeom>
        </p:spPr>
      </p:pic>
      <p:pic>
        <p:nvPicPr>
          <p:cNvPr id="5" name="Picture 4">
            <a:extLst>
              <a:ext uri="{FF2B5EF4-FFF2-40B4-BE49-F238E27FC236}">
                <a16:creationId xmlns:a16="http://schemas.microsoft.com/office/drawing/2014/main" id="{9710F70B-7F0A-4232-8F9C-CD9C8DC6A4A6}"/>
              </a:ext>
            </a:extLst>
          </p:cNvPr>
          <p:cNvPicPr>
            <a:picLocks noChangeAspect="1"/>
          </p:cNvPicPr>
          <p:nvPr/>
        </p:nvPicPr>
        <p:blipFill>
          <a:blip r:embed="rId3"/>
          <a:stretch>
            <a:fillRect/>
          </a:stretch>
        </p:blipFill>
        <p:spPr>
          <a:xfrm>
            <a:off x="433069" y="6145457"/>
            <a:ext cx="2926080" cy="2148176"/>
          </a:xfrm>
          <a:prstGeom prst="rect">
            <a:avLst/>
          </a:prstGeom>
        </p:spPr>
      </p:pic>
      <p:pic>
        <p:nvPicPr>
          <p:cNvPr id="6" name="Picture 5">
            <a:extLst>
              <a:ext uri="{FF2B5EF4-FFF2-40B4-BE49-F238E27FC236}">
                <a16:creationId xmlns:a16="http://schemas.microsoft.com/office/drawing/2014/main" id="{EE6115F0-4C27-4F46-B912-FCA15F81CA38}"/>
              </a:ext>
            </a:extLst>
          </p:cNvPr>
          <p:cNvPicPr>
            <a:picLocks noChangeAspect="1"/>
          </p:cNvPicPr>
          <p:nvPr/>
        </p:nvPicPr>
        <p:blipFill>
          <a:blip r:embed="rId4"/>
          <a:stretch>
            <a:fillRect/>
          </a:stretch>
        </p:blipFill>
        <p:spPr>
          <a:xfrm>
            <a:off x="3681612" y="6145457"/>
            <a:ext cx="2396725" cy="2148176"/>
          </a:xfrm>
          <a:prstGeom prst="rect">
            <a:avLst/>
          </a:prstGeom>
        </p:spPr>
      </p:pic>
    </p:spTree>
    <p:extLst>
      <p:ext uri="{BB962C8B-B14F-4D97-AF65-F5344CB8AC3E}">
        <p14:creationId xmlns:p14="http://schemas.microsoft.com/office/powerpoint/2010/main" val="4252332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0D95724-6DF6-48B1-855B-05CA3E299952}"/>
              </a:ext>
            </a:extLst>
          </p:cNvPr>
          <p:cNvSpPr/>
          <p:nvPr/>
        </p:nvSpPr>
        <p:spPr>
          <a:xfrm>
            <a:off x="139700" y="279400"/>
            <a:ext cx="6502400" cy="9347200"/>
          </a:xfrm>
          <a:prstGeom prst="roundRect">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C1078953-84A9-4616-86A0-F8126B981113}"/>
              </a:ext>
            </a:extLst>
          </p:cNvPr>
          <p:cNvSpPr/>
          <p:nvPr/>
        </p:nvSpPr>
        <p:spPr>
          <a:xfrm>
            <a:off x="368300" y="831795"/>
            <a:ext cx="6273800" cy="8956298"/>
          </a:xfrm>
          <a:prstGeom prst="rect">
            <a:avLst/>
          </a:prstGeom>
        </p:spPr>
        <p:txBody>
          <a:bodyPr wrap="square">
            <a:spAutoFit/>
          </a:bodyPr>
          <a:lstStyle/>
          <a:p>
            <a:pPr algn="ctr"/>
            <a:r>
              <a:rPr lang="en-GB" sz="2400" dirty="0">
                <a:solidFill>
                  <a:srgbClr val="0070C0"/>
                </a:solidFill>
                <a:latin typeface="Berlin Sans FB" panose="020E0602020502020306" pitchFamily="34" charset="0"/>
              </a:rPr>
              <a:t>Dropping off and collecting your child from school</a:t>
            </a:r>
          </a:p>
          <a:p>
            <a:pPr algn="ctr"/>
            <a:r>
              <a:rPr lang="en-GB" dirty="0">
                <a:latin typeface="Berlin Sans FB" panose="020E0602020502020306" pitchFamily="34" charset="0"/>
              </a:rPr>
              <a:t>The school day begins at 9am. All pupils enter the school by the rear door if travelling on the school bus. If an adult is dropping off they can do this at the front of school. </a:t>
            </a:r>
          </a:p>
          <a:p>
            <a:pPr algn="ctr"/>
            <a:r>
              <a:rPr lang="en-GB" dirty="0">
                <a:latin typeface="Berlin Sans FB" panose="020E0602020502020306" pitchFamily="34" charset="0"/>
              </a:rPr>
              <a:t> Pupils finish at 3:00pm each day. Many pupils travel to and from home by taxi or mini bus provided by Trafford Transport.</a:t>
            </a:r>
          </a:p>
          <a:p>
            <a:pPr algn="ctr"/>
            <a:r>
              <a:rPr lang="en-GB" dirty="0">
                <a:latin typeface="Berlin Sans FB" panose="020E0602020502020306" pitchFamily="34" charset="0"/>
              </a:rPr>
              <a:t>  If somebody different is collecting your child from school, please inform school. If the teacher does not know that somebody different will be collecting your child, they will not allow your child to leave with them. </a:t>
            </a: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r>
              <a:rPr lang="en-GB" sz="2400" dirty="0">
                <a:solidFill>
                  <a:srgbClr val="0070C0"/>
                </a:solidFill>
                <a:latin typeface="Berlin Sans FB" panose="020E0602020502020306" pitchFamily="34" charset="0"/>
              </a:rPr>
              <a:t>A typical school day </a:t>
            </a:r>
          </a:p>
          <a:p>
            <a:pPr algn="ctr"/>
            <a:r>
              <a:rPr lang="en-GB" dirty="0">
                <a:latin typeface="Berlin Sans FB" panose="020E0602020502020306" pitchFamily="34" charset="0"/>
              </a:rPr>
              <a:t>A typical day is set out below. </a:t>
            </a:r>
            <a:r>
              <a:rPr lang="en-GB" dirty="0">
                <a:solidFill>
                  <a:srgbClr val="FF0000"/>
                </a:solidFill>
                <a:latin typeface="Berlin Sans FB" panose="020E0602020502020306" pitchFamily="34" charset="0"/>
              </a:rPr>
              <a:t>Subjects</a:t>
            </a:r>
            <a:r>
              <a:rPr lang="en-GB" dirty="0">
                <a:latin typeface="Berlin Sans FB" panose="020E0602020502020306" pitchFamily="34" charset="0"/>
              </a:rPr>
              <a:t> will vary from day to day and a final timetable will be provided in September. </a:t>
            </a:r>
          </a:p>
          <a:p>
            <a:pPr algn="ctr"/>
            <a:r>
              <a:rPr lang="en-GB" dirty="0">
                <a:latin typeface="Berlin Sans FB" panose="020E0602020502020306" pitchFamily="34" charset="0"/>
              </a:rPr>
              <a:t> </a:t>
            </a: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endParaRPr lang="en-GB" dirty="0">
              <a:latin typeface="Berlin Sans FB" panose="020E0602020502020306" pitchFamily="34" charset="0"/>
            </a:endParaRPr>
          </a:p>
        </p:txBody>
      </p:sp>
      <p:graphicFrame>
        <p:nvGraphicFramePr>
          <p:cNvPr id="4" name="Table 3">
            <a:extLst>
              <a:ext uri="{FF2B5EF4-FFF2-40B4-BE49-F238E27FC236}">
                <a16:creationId xmlns:a16="http://schemas.microsoft.com/office/drawing/2014/main" id="{6441DAC3-C229-45BE-8BE7-97D800985A9D}"/>
              </a:ext>
            </a:extLst>
          </p:cNvPr>
          <p:cNvGraphicFramePr>
            <a:graphicFrameLocks noGrp="1"/>
          </p:cNvGraphicFramePr>
          <p:nvPr>
            <p:extLst>
              <p:ext uri="{D42A27DB-BD31-4B8C-83A1-F6EECF244321}">
                <p14:modId xmlns:p14="http://schemas.microsoft.com/office/powerpoint/2010/main" val="1111802026"/>
              </p:ext>
            </p:extLst>
          </p:nvPr>
        </p:nvGraphicFramePr>
        <p:xfrm>
          <a:off x="749300" y="5925050"/>
          <a:ext cx="5359400" cy="2981629"/>
        </p:xfrm>
        <a:graphic>
          <a:graphicData uri="http://schemas.openxmlformats.org/drawingml/2006/table">
            <a:tbl>
              <a:tblPr firstRow="1" bandRow="1">
                <a:tableStyleId>{5940675A-B579-460E-94D1-54222C63F5DA}</a:tableStyleId>
              </a:tblPr>
              <a:tblGrid>
                <a:gridCol w="1653209">
                  <a:extLst>
                    <a:ext uri="{9D8B030D-6E8A-4147-A177-3AD203B41FA5}">
                      <a16:colId xmlns:a16="http://schemas.microsoft.com/office/drawing/2014/main" val="2751542247"/>
                    </a:ext>
                  </a:extLst>
                </a:gridCol>
                <a:gridCol w="3706191">
                  <a:extLst>
                    <a:ext uri="{9D8B030D-6E8A-4147-A177-3AD203B41FA5}">
                      <a16:colId xmlns:a16="http://schemas.microsoft.com/office/drawing/2014/main" val="958812685"/>
                    </a:ext>
                  </a:extLst>
                </a:gridCol>
              </a:tblGrid>
              <a:tr h="0">
                <a:tc>
                  <a:txBody>
                    <a:bodyPr/>
                    <a:lstStyle/>
                    <a:p>
                      <a:r>
                        <a:rPr lang="en-GB" dirty="0"/>
                        <a:t>9.00am</a:t>
                      </a:r>
                    </a:p>
                  </a:txBody>
                  <a:tcPr/>
                </a:tc>
                <a:tc>
                  <a:txBody>
                    <a:bodyPr/>
                    <a:lstStyle/>
                    <a:p>
                      <a:r>
                        <a:rPr lang="en-GB" dirty="0"/>
                        <a:t>Breakfast and Reading in class </a:t>
                      </a:r>
                    </a:p>
                  </a:txBody>
                  <a:tcPr/>
                </a:tc>
                <a:extLst>
                  <a:ext uri="{0D108BD9-81ED-4DB2-BD59-A6C34878D82A}">
                    <a16:rowId xmlns:a16="http://schemas.microsoft.com/office/drawing/2014/main" val="4056918658"/>
                  </a:ext>
                </a:extLst>
              </a:tr>
              <a:tr h="416560">
                <a:tc>
                  <a:txBody>
                    <a:bodyPr/>
                    <a:lstStyle/>
                    <a:p>
                      <a:r>
                        <a:rPr lang="en-GB" dirty="0"/>
                        <a:t>9.30am – 10.30am</a:t>
                      </a:r>
                    </a:p>
                  </a:txBody>
                  <a:tcPr/>
                </a:tc>
                <a:tc>
                  <a:txBody>
                    <a:bodyPr/>
                    <a:lstStyle/>
                    <a:p>
                      <a:r>
                        <a:rPr lang="en-GB" dirty="0"/>
                        <a:t>Session 1 Phonics and Literacy </a:t>
                      </a:r>
                    </a:p>
                  </a:txBody>
                  <a:tcPr/>
                </a:tc>
                <a:extLst>
                  <a:ext uri="{0D108BD9-81ED-4DB2-BD59-A6C34878D82A}">
                    <a16:rowId xmlns:a16="http://schemas.microsoft.com/office/drawing/2014/main" val="1050133795"/>
                  </a:ext>
                </a:extLst>
              </a:tr>
              <a:tr h="370840">
                <a:tc>
                  <a:txBody>
                    <a:bodyPr/>
                    <a:lstStyle/>
                    <a:p>
                      <a:r>
                        <a:rPr lang="en-GB" dirty="0"/>
                        <a:t>10.30am – 11.00am</a:t>
                      </a:r>
                    </a:p>
                  </a:txBody>
                  <a:tcPr/>
                </a:tc>
                <a:tc>
                  <a:txBody>
                    <a:bodyPr/>
                    <a:lstStyle/>
                    <a:p>
                      <a:r>
                        <a:rPr lang="en-GB" dirty="0"/>
                        <a:t>Snack time and Break time</a:t>
                      </a:r>
                    </a:p>
                  </a:txBody>
                  <a:tcPr/>
                </a:tc>
                <a:extLst>
                  <a:ext uri="{0D108BD9-81ED-4DB2-BD59-A6C34878D82A}">
                    <a16:rowId xmlns:a16="http://schemas.microsoft.com/office/drawing/2014/main" val="403701875"/>
                  </a:ext>
                </a:extLst>
              </a:tr>
              <a:tr h="370840">
                <a:tc>
                  <a:txBody>
                    <a:bodyPr/>
                    <a:lstStyle/>
                    <a:p>
                      <a:r>
                        <a:rPr lang="en-GB" dirty="0"/>
                        <a:t>11.00am – 12.00pm</a:t>
                      </a:r>
                    </a:p>
                  </a:txBody>
                  <a:tcPr/>
                </a:tc>
                <a:tc>
                  <a:txBody>
                    <a:bodyPr/>
                    <a:lstStyle/>
                    <a:p>
                      <a:r>
                        <a:rPr lang="en-GB" dirty="0"/>
                        <a:t>Session 2 Maths</a:t>
                      </a:r>
                    </a:p>
                  </a:txBody>
                  <a:tcPr/>
                </a:tc>
                <a:extLst>
                  <a:ext uri="{0D108BD9-81ED-4DB2-BD59-A6C34878D82A}">
                    <a16:rowId xmlns:a16="http://schemas.microsoft.com/office/drawing/2014/main" val="3713930000"/>
                  </a:ext>
                </a:extLst>
              </a:tr>
              <a:tr h="370840">
                <a:tc>
                  <a:txBody>
                    <a:bodyPr/>
                    <a:lstStyle/>
                    <a:p>
                      <a:r>
                        <a:rPr lang="en-GB" dirty="0"/>
                        <a:t>12.00pm – 1.00pm </a:t>
                      </a:r>
                    </a:p>
                  </a:txBody>
                  <a:tcPr/>
                </a:tc>
                <a:tc>
                  <a:txBody>
                    <a:bodyPr/>
                    <a:lstStyle/>
                    <a:p>
                      <a:r>
                        <a:rPr lang="en-GB" dirty="0"/>
                        <a:t>Lunchtime – class staff sit with the children </a:t>
                      </a:r>
                    </a:p>
                  </a:txBody>
                  <a:tcPr/>
                </a:tc>
                <a:extLst>
                  <a:ext uri="{0D108BD9-81ED-4DB2-BD59-A6C34878D82A}">
                    <a16:rowId xmlns:a16="http://schemas.microsoft.com/office/drawing/2014/main" val="658443739"/>
                  </a:ext>
                </a:extLst>
              </a:tr>
              <a:tr h="413689">
                <a:tc>
                  <a:txBody>
                    <a:bodyPr/>
                    <a:lstStyle/>
                    <a:p>
                      <a:r>
                        <a:rPr lang="en-GB" dirty="0"/>
                        <a:t>1.00pm – 1.45pm </a:t>
                      </a:r>
                    </a:p>
                  </a:txBody>
                  <a:tcPr/>
                </a:tc>
                <a:tc>
                  <a:txBody>
                    <a:bodyPr/>
                    <a:lstStyle/>
                    <a:p>
                      <a:r>
                        <a:rPr lang="en-GB" dirty="0"/>
                        <a:t>Session 3 </a:t>
                      </a:r>
                      <a:r>
                        <a:rPr lang="en-GB" dirty="0">
                          <a:solidFill>
                            <a:srgbClr val="FF0000"/>
                          </a:solidFill>
                        </a:rPr>
                        <a:t>History / Geography </a:t>
                      </a:r>
                    </a:p>
                  </a:txBody>
                  <a:tcPr/>
                </a:tc>
                <a:extLst>
                  <a:ext uri="{0D108BD9-81ED-4DB2-BD59-A6C34878D82A}">
                    <a16:rowId xmlns:a16="http://schemas.microsoft.com/office/drawing/2014/main" val="572571004"/>
                  </a:ext>
                </a:extLst>
              </a:tr>
              <a:tr h="370840">
                <a:tc>
                  <a:txBody>
                    <a:bodyPr/>
                    <a:lstStyle/>
                    <a:p>
                      <a:r>
                        <a:rPr lang="en-GB" dirty="0"/>
                        <a:t>1.45pm – 2.30pm </a:t>
                      </a:r>
                    </a:p>
                  </a:txBody>
                  <a:tcPr/>
                </a:tc>
                <a:tc>
                  <a:txBody>
                    <a:bodyPr/>
                    <a:lstStyle/>
                    <a:p>
                      <a:r>
                        <a:rPr lang="en-GB" dirty="0"/>
                        <a:t>Session 4 </a:t>
                      </a:r>
                      <a:r>
                        <a:rPr lang="en-GB" dirty="0">
                          <a:solidFill>
                            <a:srgbClr val="FF0000"/>
                          </a:solidFill>
                        </a:rPr>
                        <a:t>Science</a:t>
                      </a:r>
                    </a:p>
                  </a:txBody>
                  <a:tcPr/>
                </a:tc>
                <a:extLst>
                  <a:ext uri="{0D108BD9-81ED-4DB2-BD59-A6C34878D82A}">
                    <a16:rowId xmlns:a16="http://schemas.microsoft.com/office/drawing/2014/main" val="1537763726"/>
                  </a:ext>
                </a:extLst>
              </a:tr>
              <a:tr h="370840">
                <a:tc>
                  <a:txBody>
                    <a:bodyPr/>
                    <a:lstStyle/>
                    <a:p>
                      <a:r>
                        <a:rPr lang="en-GB" dirty="0"/>
                        <a:t>2.30pm – 3.00pm</a:t>
                      </a:r>
                    </a:p>
                  </a:txBody>
                  <a:tcPr/>
                </a:tc>
                <a:tc>
                  <a:txBody>
                    <a:bodyPr/>
                    <a:lstStyle/>
                    <a:p>
                      <a:r>
                        <a:rPr lang="en-GB" dirty="0"/>
                        <a:t>Daily reflection and end of day routine</a:t>
                      </a:r>
                    </a:p>
                  </a:txBody>
                  <a:tcPr/>
                </a:tc>
                <a:extLst>
                  <a:ext uri="{0D108BD9-81ED-4DB2-BD59-A6C34878D82A}">
                    <a16:rowId xmlns:a16="http://schemas.microsoft.com/office/drawing/2014/main" val="1334638886"/>
                  </a:ext>
                </a:extLst>
              </a:tr>
            </a:tbl>
          </a:graphicData>
        </a:graphic>
      </p:graphicFrame>
    </p:spTree>
    <p:extLst>
      <p:ext uri="{BB962C8B-B14F-4D97-AF65-F5344CB8AC3E}">
        <p14:creationId xmlns:p14="http://schemas.microsoft.com/office/powerpoint/2010/main" val="3813470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3C705B2-56DA-4CB7-B0D8-1074B4D4C286}"/>
              </a:ext>
            </a:extLst>
          </p:cNvPr>
          <p:cNvSpPr/>
          <p:nvPr/>
        </p:nvSpPr>
        <p:spPr>
          <a:xfrm>
            <a:off x="139700" y="279400"/>
            <a:ext cx="6502400" cy="9347200"/>
          </a:xfrm>
          <a:prstGeom prst="roundRect">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C40E74F-7CCA-46FA-B446-CFFBC4EDB467}"/>
              </a:ext>
            </a:extLst>
          </p:cNvPr>
          <p:cNvSpPr txBox="1"/>
          <p:nvPr/>
        </p:nvSpPr>
        <p:spPr>
          <a:xfrm>
            <a:off x="440635" y="437322"/>
            <a:ext cx="5976730" cy="9879628"/>
          </a:xfrm>
          <a:prstGeom prst="rect">
            <a:avLst/>
          </a:prstGeom>
          <a:noFill/>
        </p:spPr>
        <p:txBody>
          <a:bodyPr wrap="square" rtlCol="0">
            <a:spAutoFit/>
          </a:bodyPr>
          <a:lstStyle/>
          <a:p>
            <a:pPr algn="ctr"/>
            <a:endParaRPr lang="en-GB" sz="2400" dirty="0">
              <a:solidFill>
                <a:srgbClr val="0070C0"/>
              </a:solidFill>
              <a:latin typeface="Berlin Sans FB" panose="020E0602020502020306" pitchFamily="34" charset="0"/>
            </a:endParaRPr>
          </a:p>
          <a:p>
            <a:pPr algn="ctr"/>
            <a:r>
              <a:rPr lang="en-GB" dirty="0">
                <a:latin typeface="Berlin Sans FB" panose="020E0602020502020306" pitchFamily="34" charset="0"/>
              </a:rPr>
              <a:t>We will have PE and Play to Learn during which children are expected to wear a PE kit; t shirt, shorts and trainers. We recommend your child brings this into school at the start of the half term and leaves this at school to change into. </a:t>
            </a:r>
          </a:p>
          <a:p>
            <a:pPr algn="ctr"/>
            <a:r>
              <a:rPr lang="en-GB" dirty="0">
                <a:latin typeface="Berlin Sans FB" panose="020E0602020502020306" pitchFamily="34" charset="0"/>
                <a:ea typeface="Times New Roman" panose="02020603050405020304" pitchFamily="18" charset="0"/>
                <a:cs typeface="Times New Roman" panose="02020603050405020304" pitchFamily="18" charset="0"/>
              </a:rPr>
              <a:t>Please ensure that all items are clearly labelled and help us to encourage your child to take responsibility for their kit. We would also encourage children to practice getting dressed at home to help them be changed quickly in school.</a:t>
            </a:r>
          </a:p>
          <a:p>
            <a:pPr algn="ctr"/>
            <a:r>
              <a:rPr lang="en-GB" dirty="0">
                <a:latin typeface="Berlin Sans FB" panose="020E0602020502020306" pitchFamily="34" charset="0"/>
                <a:cs typeface="Times New Roman" panose="02020603050405020304" pitchFamily="18" charset="0"/>
              </a:rPr>
              <a:t>PE days will be confirmed in September. </a:t>
            </a:r>
          </a:p>
          <a:p>
            <a:pPr algn="ctr"/>
            <a:endParaRPr lang="en-GB" sz="2400" dirty="0">
              <a:solidFill>
                <a:srgbClr val="0070C0"/>
              </a:solidFill>
              <a:latin typeface="Berlin Sans FB" panose="020E0602020502020306" pitchFamily="34" charset="0"/>
            </a:endParaRPr>
          </a:p>
          <a:p>
            <a:pPr algn="ctr"/>
            <a:r>
              <a:rPr lang="en-GB" sz="2400" dirty="0">
                <a:solidFill>
                  <a:srgbClr val="0070C0"/>
                </a:solidFill>
                <a:latin typeface="Berlin Sans FB" panose="020E0602020502020306" pitchFamily="34" charset="0"/>
              </a:rPr>
              <a:t>Book bags</a:t>
            </a:r>
          </a:p>
          <a:p>
            <a:pPr algn="ctr"/>
            <a:r>
              <a:rPr lang="en-GB" dirty="0"/>
              <a:t> </a:t>
            </a:r>
            <a:r>
              <a:rPr lang="en-GB" dirty="0">
                <a:latin typeface="Berlin Sans FB" panose="020E0602020502020306" pitchFamily="34" charset="0"/>
              </a:rPr>
              <a:t>Please can each child bring a bag to school each day for reading books, letters and messages.  If they do not have one they are available to buy from the school office. </a:t>
            </a:r>
          </a:p>
          <a:p>
            <a:pPr algn="ctr"/>
            <a:r>
              <a:rPr lang="en-GB" dirty="0">
                <a:latin typeface="Berlin Sans FB" panose="020E0602020502020306" pitchFamily="34" charset="0"/>
              </a:rPr>
              <a:t>Any letters or reply slips, which need to be returned, can be put in your child’s book bag. The children are encouraged to check them each morning and give things in after the register. </a:t>
            </a:r>
          </a:p>
          <a:p>
            <a:pPr algn="ctr"/>
            <a:r>
              <a:rPr lang="en-GB" dirty="0">
                <a:latin typeface="Berlin Sans FB" panose="020E0602020502020306" pitchFamily="34" charset="0"/>
              </a:rPr>
              <a:t>Any money needs to be in a clearly labelled an envelope and given in to the office or to a member of our staff team at registration. </a:t>
            </a:r>
          </a:p>
          <a:p>
            <a:pPr algn="ctr"/>
            <a:endParaRPr lang="en-GB" dirty="0">
              <a:latin typeface="Berlin Sans FB" panose="020E0602020502020306" pitchFamily="34" charset="0"/>
            </a:endParaRPr>
          </a:p>
          <a:p>
            <a:pPr algn="ctr"/>
            <a:r>
              <a:rPr lang="en-GB" sz="2400" dirty="0">
                <a:solidFill>
                  <a:srgbClr val="0070C0"/>
                </a:solidFill>
                <a:latin typeface="Berlin Sans FB" panose="020E0602020502020306" pitchFamily="34" charset="0"/>
              </a:rPr>
              <a:t>Positive Behaviour Sheet </a:t>
            </a:r>
          </a:p>
          <a:p>
            <a:pPr algn="ctr"/>
            <a:r>
              <a:rPr lang="en-GB" dirty="0">
                <a:latin typeface="Berlin Sans FB" panose="020E0602020502020306" pitchFamily="34" charset="0"/>
              </a:rPr>
              <a:t>Each day we will complete a Positive Behaviour Sheet for your child to bring home. This will include 3 positive things from the day, 2 things they could do better and your child will be asked what they are most proud of from the day. There may also be a teachers comment. If you have any queries regarding comments on the sheet please do not hesitate to us. </a:t>
            </a:r>
          </a:p>
          <a:p>
            <a:pPr algn="ctr"/>
            <a:endParaRPr lang="en-GB" dirty="0">
              <a:latin typeface="Berlin Sans FB" panose="020E0602020502020306" pitchFamily="34" charset="0"/>
            </a:endParaRPr>
          </a:p>
          <a:p>
            <a:pPr algn="ctr"/>
            <a:endParaRPr lang="en-GB" dirty="0"/>
          </a:p>
          <a:p>
            <a:endParaRPr lang="en-GB" dirty="0"/>
          </a:p>
        </p:txBody>
      </p:sp>
      <p:sp>
        <p:nvSpPr>
          <p:cNvPr id="5" name="TextBox 4">
            <a:extLst>
              <a:ext uri="{FF2B5EF4-FFF2-40B4-BE49-F238E27FC236}">
                <a16:creationId xmlns:a16="http://schemas.microsoft.com/office/drawing/2014/main" id="{A3568494-638F-4C3E-96B5-134CA369FB5A}"/>
              </a:ext>
            </a:extLst>
          </p:cNvPr>
          <p:cNvSpPr txBox="1"/>
          <p:nvPr/>
        </p:nvSpPr>
        <p:spPr>
          <a:xfrm>
            <a:off x="1099930" y="437322"/>
            <a:ext cx="4572000" cy="461665"/>
          </a:xfrm>
          <a:prstGeom prst="rect">
            <a:avLst/>
          </a:prstGeom>
          <a:noFill/>
        </p:spPr>
        <p:txBody>
          <a:bodyPr wrap="square" rtlCol="0">
            <a:spAutoFit/>
          </a:bodyPr>
          <a:lstStyle/>
          <a:p>
            <a:pPr algn="ctr"/>
            <a:r>
              <a:rPr lang="en-GB" sz="2400" dirty="0">
                <a:solidFill>
                  <a:srgbClr val="0070C0"/>
                </a:solidFill>
                <a:latin typeface="Berlin Sans FB" panose="020E0602020502020306" pitchFamily="34" charset="0"/>
              </a:rPr>
              <a:t>PE and Play to Learn </a:t>
            </a:r>
          </a:p>
        </p:txBody>
      </p:sp>
    </p:spTree>
    <p:extLst>
      <p:ext uri="{BB962C8B-B14F-4D97-AF65-F5344CB8AC3E}">
        <p14:creationId xmlns:p14="http://schemas.microsoft.com/office/powerpoint/2010/main" val="2805075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49A0E8F-A8C8-470D-A0AD-044D73042BBD}"/>
              </a:ext>
            </a:extLst>
          </p:cNvPr>
          <p:cNvSpPr/>
          <p:nvPr/>
        </p:nvSpPr>
        <p:spPr>
          <a:xfrm>
            <a:off x="139700" y="279400"/>
            <a:ext cx="6502400" cy="9347200"/>
          </a:xfrm>
          <a:prstGeom prst="roundRect">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3320F9D2-8630-4CD8-A8E0-899845CF2D6E}"/>
              </a:ext>
            </a:extLst>
          </p:cNvPr>
          <p:cNvSpPr/>
          <p:nvPr/>
        </p:nvSpPr>
        <p:spPr>
          <a:xfrm>
            <a:off x="319984" y="898987"/>
            <a:ext cx="6290917" cy="8125301"/>
          </a:xfrm>
          <a:prstGeom prst="rect">
            <a:avLst/>
          </a:prstGeom>
        </p:spPr>
        <p:txBody>
          <a:bodyPr wrap="square">
            <a:spAutoFit/>
          </a:bodyPr>
          <a:lstStyle/>
          <a:p>
            <a:pPr algn="ctr"/>
            <a:endParaRPr lang="en-GB" dirty="0">
              <a:latin typeface="Berlin Sans FB" panose="020E0602020502020306" pitchFamily="34" charset="0"/>
              <a:cs typeface="Times New Roman" panose="02020603050405020304" pitchFamily="18" charset="0"/>
            </a:endParaRPr>
          </a:p>
          <a:p>
            <a:pPr algn="ctr"/>
            <a:r>
              <a:rPr lang="en-GB" sz="2400" dirty="0">
                <a:solidFill>
                  <a:srgbClr val="0070C0"/>
                </a:solidFill>
                <a:latin typeface="Berlin Sans FB" panose="020E0602020502020306" pitchFamily="34" charset="0"/>
                <a:cs typeface="Times New Roman" panose="02020603050405020304" pitchFamily="18" charset="0"/>
              </a:rPr>
              <a:t>Reading </a:t>
            </a:r>
          </a:p>
          <a:p>
            <a:pPr algn="ctr"/>
            <a:endParaRPr lang="en-GB" sz="2400" dirty="0">
              <a:solidFill>
                <a:srgbClr val="0070C0"/>
              </a:solidFill>
              <a:latin typeface="Berlin Sans FB" panose="020E0602020502020306" pitchFamily="34" charset="0"/>
              <a:cs typeface="Times New Roman" panose="02020603050405020304" pitchFamily="18" charset="0"/>
            </a:endParaRPr>
          </a:p>
          <a:p>
            <a:pPr algn="ctr"/>
            <a:r>
              <a:rPr lang="en-GB" dirty="0">
                <a:latin typeface="Berlin Sans FB" panose="020E0602020502020306" pitchFamily="34" charset="0"/>
              </a:rPr>
              <a:t>Your child will have a daily phonics session following the Little </a:t>
            </a:r>
            <a:r>
              <a:rPr lang="en-GB" dirty="0" err="1">
                <a:latin typeface="Berlin Sans FB" panose="020E0602020502020306" pitchFamily="34" charset="0"/>
              </a:rPr>
              <a:t>Wandle</a:t>
            </a:r>
            <a:r>
              <a:rPr lang="en-GB" dirty="0">
                <a:latin typeface="Berlin Sans FB" panose="020E0602020502020306" pitchFamily="34" charset="0"/>
              </a:rPr>
              <a:t> phonics programme in addition to reading with an adult regularly in class. You will also have access to an online reading catalogue to enable them to practise reading at home. These books will be linked to the phonics programme and include the sounds and words your child has been taught. </a:t>
            </a:r>
          </a:p>
          <a:p>
            <a:pPr algn="ctr"/>
            <a:r>
              <a:rPr lang="en-GB" dirty="0">
                <a:latin typeface="Berlin Sans FB" panose="020E0602020502020306" pitchFamily="34" charset="0"/>
              </a:rPr>
              <a:t>More information will be provided in September however, if you would like to find out more, please visit; </a:t>
            </a:r>
          </a:p>
          <a:p>
            <a:pPr algn="ctr"/>
            <a:r>
              <a:rPr lang="en-GB" dirty="0">
                <a:latin typeface="Berlin Sans FB" panose="020E0602020502020306" pitchFamily="34" charset="0"/>
                <a:hlinkClick r:id="rId2"/>
              </a:rPr>
              <a:t>https://www.littlewandlelettersandsounds.org.uk/</a:t>
            </a:r>
            <a:endParaRPr lang="en-GB" dirty="0">
              <a:latin typeface="Berlin Sans FB" panose="020E0602020502020306" pitchFamily="34" charset="0"/>
            </a:endParaRPr>
          </a:p>
          <a:p>
            <a:pPr algn="ctr"/>
            <a:endParaRPr lang="en-GB" dirty="0">
              <a:latin typeface="Berlin Sans FB" panose="020E0602020502020306" pitchFamily="34" charset="0"/>
            </a:endParaRPr>
          </a:p>
          <a:p>
            <a:pPr algn="ctr"/>
            <a:r>
              <a:rPr lang="en-GB" dirty="0">
                <a:latin typeface="Berlin Sans FB" panose="020E0602020502020306" pitchFamily="34" charset="0"/>
              </a:rPr>
              <a:t>A Reading Record will be provided and your child will also chose a weekly library book to share with you for pleasure. Please make the time to read with your child and encourage them to discuss the text as well as the illustrations. Please record each time you read with your child in the Reading Record and ensure this is brought back into school every day. </a:t>
            </a:r>
          </a:p>
          <a:p>
            <a:pPr algn="ctr"/>
            <a:endParaRPr lang="en-GB" dirty="0">
              <a:latin typeface="Berlin Sans FB" panose="020E0602020502020306" pitchFamily="34" charset="0"/>
            </a:endParaRPr>
          </a:p>
          <a:p>
            <a:pPr algn="ctr"/>
            <a:r>
              <a:rPr lang="en-GB" dirty="0">
                <a:latin typeface="Berlin Sans FB" panose="020E0602020502020306" pitchFamily="34" charset="0"/>
              </a:rPr>
              <a:t>We may write notes for you in the Reading Record. It is an important communication book between home and school regarding your child’s reading progress, please ensure it is returned to school every day. </a:t>
            </a:r>
          </a:p>
          <a:p>
            <a:pPr algn="ctr"/>
            <a:endParaRPr lang="en-GB" dirty="0">
              <a:latin typeface="Berlin Sans FB" panose="020E0602020502020306" pitchFamily="34" charset="0"/>
            </a:endParaRPr>
          </a:p>
          <a:p>
            <a:pPr algn="ctr"/>
            <a:r>
              <a:rPr lang="en-GB" dirty="0">
                <a:latin typeface="Berlin Sans FB" panose="020E0602020502020306" pitchFamily="34" charset="0"/>
              </a:rPr>
              <a:t>In line with school policy, if the book &amp; record are not returned, a letter requesting £5 to replace the books will be sent home. </a:t>
            </a:r>
          </a:p>
          <a:p>
            <a:pPr algn="ctr"/>
            <a:endParaRPr lang="en-GB" sz="2400" dirty="0">
              <a:solidFill>
                <a:srgbClr val="0070C0"/>
              </a:solidFill>
              <a:latin typeface="Berlin Sans FB" panose="020E0602020502020306" pitchFamily="34" charset="0"/>
            </a:endParaRPr>
          </a:p>
        </p:txBody>
      </p:sp>
      <p:pic>
        <p:nvPicPr>
          <p:cNvPr id="6" name="Picture 5">
            <a:extLst>
              <a:ext uri="{FF2B5EF4-FFF2-40B4-BE49-F238E27FC236}">
                <a16:creationId xmlns:a16="http://schemas.microsoft.com/office/drawing/2014/main" id="{1A6EF6F4-CF2F-4B99-8469-D0ED4C8FA1A5}"/>
              </a:ext>
            </a:extLst>
          </p:cNvPr>
          <p:cNvPicPr>
            <a:picLocks noChangeAspect="1"/>
          </p:cNvPicPr>
          <p:nvPr/>
        </p:nvPicPr>
        <p:blipFill>
          <a:blip r:embed="rId3"/>
          <a:stretch>
            <a:fillRect/>
          </a:stretch>
        </p:blipFill>
        <p:spPr>
          <a:xfrm>
            <a:off x="4852573" y="513515"/>
            <a:ext cx="1147557" cy="1207955"/>
          </a:xfrm>
          <a:prstGeom prst="rect">
            <a:avLst/>
          </a:prstGeom>
        </p:spPr>
      </p:pic>
      <p:pic>
        <p:nvPicPr>
          <p:cNvPr id="7" name="Picture 6">
            <a:extLst>
              <a:ext uri="{FF2B5EF4-FFF2-40B4-BE49-F238E27FC236}">
                <a16:creationId xmlns:a16="http://schemas.microsoft.com/office/drawing/2014/main" id="{1D29506F-C5B7-4B77-99B9-4034D8D6D85E}"/>
              </a:ext>
            </a:extLst>
          </p:cNvPr>
          <p:cNvPicPr>
            <a:picLocks noChangeAspect="1"/>
          </p:cNvPicPr>
          <p:nvPr/>
        </p:nvPicPr>
        <p:blipFill>
          <a:blip r:embed="rId4"/>
          <a:stretch>
            <a:fillRect/>
          </a:stretch>
        </p:blipFill>
        <p:spPr>
          <a:xfrm>
            <a:off x="818872" y="513516"/>
            <a:ext cx="908088" cy="1207955"/>
          </a:xfrm>
          <a:prstGeom prst="rect">
            <a:avLst/>
          </a:prstGeom>
        </p:spPr>
      </p:pic>
    </p:spTree>
    <p:extLst>
      <p:ext uri="{BB962C8B-B14F-4D97-AF65-F5344CB8AC3E}">
        <p14:creationId xmlns:p14="http://schemas.microsoft.com/office/powerpoint/2010/main" val="37120977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C639A1A-5C46-413C-955D-8F3C059E89BE}"/>
              </a:ext>
            </a:extLst>
          </p:cNvPr>
          <p:cNvSpPr/>
          <p:nvPr/>
        </p:nvSpPr>
        <p:spPr>
          <a:xfrm>
            <a:off x="139700" y="279400"/>
            <a:ext cx="6502400" cy="9347200"/>
          </a:xfrm>
          <a:prstGeom prst="roundRect">
            <a:avLst/>
          </a:prstGeom>
          <a:no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E12F060-6E6A-40A1-9E4D-3AF5FC867618}"/>
              </a:ext>
            </a:extLst>
          </p:cNvPr>
          <p:cNvSpPr/>
          <p:nvPr/>
        </p:nvSpPr>
        <p:spPr>
          <a:xfrm>
            <a:off x="215900" y="541397"/>
            <a:ext cx="6426200" cy="9694962"/>
          </a:xfrm>
          <a:prstGeom prst="rect">
            <a:avLst/>
          </a:prstGeom>
        </p:spPr>
        <p:txBody>
          <a:bodyPr wrap="square">
            <a:spAutoFit/>
          </a:bodyPr>
          <a:lstStyle/>
          <a:p>
            <a:pPr algn="ctr"/>
            <a:r>
              <a:rPr lang="en-GB" sz="2400" dirty="0">
                <a:solidFill>
                  <a:srgbClr val="0070C0"/>
                </a:solidFill>
                <a:latin typeface="Berlin Sans FB" panose="020E0602020502020306" pitchFamily="34" charset="0"/>
              </a:rPr>
              <a:t>Class Dojo</a:t>
            </a:r>
          </a:p>
          <a:p>
            <a:pPr algn="ctr"/>
            <a:r>
              <a:rPr lang="en-GB" dirty="0">
                <a:latin typeface="Berlin Sans FB" panose="020E0602020502020306" pitchFamily="34" charset="0"/>
              </a:rPr>
              <a:t>Class Dojo is our school messaging service. It is a great way to communicate with the class teacher. We can send you messages, updates, photos and information using this service and vice versa. We love to hear about the things you do at home. Please feel free to send us pictures or messages about things you would like to share. </a:t>
            </a:r>
          </a:p>
          <a:p>
            <a:pPr algn="ctr">
              <a:spcAft>
                <a:spcPts val="0"/>
              </a:spcAft>
            </a:pPr>
            <a:endParaRPr lang="en-GB" sz="2400" u="sng" dirty="0">
              <a:solidFill>
                <a:srgbClr val="0070C0"/>
              </a:solidFill>
              <a:latin typeface="Berlin Sans FB" panose="020E0602020502020306" pitchFamily="34" charset="0"/>
              <a:ea typeface="Calibri" panose="020F0502020204030204" pitchFamily="34" charset="0"/>
              <a:cs typeface="Comic Sans MS" panose="030F0702030302020204" pitchFamily="66" charset="0"/>
            </a:endParaRPr>
          </a:p>
          <a:p>
            <a:pPr algn="ctr">
              <a:spcAft>
                <a:spcPts val="0"/>
              </a:spcAft>
            </a:pPr>
            <a:endParaRPr lang="en-GB" sz="2400" u="sng" dirty="0">
              <a:solidFill>
                <a:srgbClr val="0070C0"/>
              </a:solidFill>
              <a:latin typeface="Berlin Sans FB" panose="020E0602020502020306" pitchFamily="34" charset="0"/>
              <a:ea typeface="Calibri" panose="020F0502020204030204" pitchFamily="34" charset="0"/>
              <a:cs typeface="Comic Sans MS" panose="030F0702030302020204" pitchFamily="66" charset="0"/>
            </a:endParaRPr>
          </a:p>
          <a:p>
            <a:pPr algn="ctr">
              <a:spcAft>
                <a:spcPts val="0"/>
              </a:spcAft>
            </a:pPr>
            <a:r>
              <a:rPr lang="en-GB" sz="2400" dirty="0">
                <a:solidFill>
                  <a:srgbClr val="0070C0"/>
                </a:solidFill>
                <a:latin typeface="Berlin Sans FB" panose="020E0602020502020306" pitchFamily="34" charset="0"/>
                <a:ea typeface="Calibri" panose="020F0502020204030204" pitchFamily="34" charset="0"/>
                <a:cs typeface="Comic Sans MS" panose="030F0702030302020204" pitchFamily="66" charset="0"/>
              </a:rPr>
              <a:t>LPS Parent Partnership </a:t>
            </a:r>
          </a:p>
          <a:p>
            <a:pPr algn="ctr">
              <a:spcAft>
                <a:spcPts val="0"/>
              </a:spcAft>
            </a:pPr>
            <a:r>
              <a:rPr lang="en-GB" sz="2400" dirty="0">
                <a:solidFill>
                  <a:srgbClr val="0070C0"/>
                </a:solidFill>
                <a:latin typeface="Berlin Sans FB" panose="020E0602020502020306" pitchFamily="34" charset="0"/>
                <a:ea typeface="Calibri" panose="020F0502020204030204" pitchFamily="34" charset="0"/>
                <a:cs typeface="Comic Sans MS" panose="030F0702030302020204" pitchFamily="66" charset="0"/>
              </a:rPr>
              <a:t> </a:t>
            </a:r>
          </a:p>
          <a:p>
            <a:pPr algn="ctr">
              <a:spcAft>
                <a:spcPts val="0"/>
              </a:spcAft>
            </a:pPr>
            <a:r>
              <a:rPr lang="en-GB" dirty="0">
                <a:solidFill>
                  <a:srgbClr val="002060"/>
                </a:solidFill>
                <a:latin typeface="Berlin Sans FB" panose="020E0602020502020306" pitchFamily="34" charset="0"/>
                <a:ea typeface="Calibri" panose="020F0502020204030204" pitchFamily="34" charset="0"/>
                <a:cs typeface="Comic Sans MS" panose="030F0702030302020204" pitchFamily="66" charset="0"/>
              </a:rPr>
              <a:t> </a:t>
            </a:r>
            <a:r>
              <a:rPr lang="en-GB" dirty="0">
                <a:latin typeface="Berlin Sans FB" panose="020E0602020502020306" pitchFamily="34" charset="0"/>
                <a:ea typeface="Calibri" panose="020F0502020204030204" pitchFamily="34" charset="0"/>
                <a:cs typeface="Comic Sans MS" panose="030F0702030302020204" pitchFamily="66" charset="0"/>
              </a:rPr>
              <a:t>We meet termly to discuss ways forward to improve and enhance the communications between home and school. It is not a mechanism for dealing with complaints of any description but will discuss/debate general issues that affect the welfare and safety of all children. </a:t>
            </a:r>
          </a:p>
          <a:p>
            <a:pPr algn="ctr">
              <a:spcAft>
                <a:spcPts val="0"/>
              </a:spcAft>
            </a:pPr>
            <a:endParaRPr lang="en-GB" sz="2000" dirty="0">
              <a:solidFill>
                <a:srgbClr val="002060"/>
              </a:solidFill>
              <a:effectLst/>
              <a:latin typeface="Berlin Sans FB" panose="020E0602020502020306" pitchFamily="34" charset="0"/>
              <a:ea typeface="Calibri" panose="020F0502020204030204" pitchFamily="34" charset="0"/>
              <a:cs typeface="Comic Sans MS" panose="030F0702030302020204" pitchFamily="66" charset="0"/>
            </a:endParaRPr>
          </a:p>
          <a:p>
            <a:pPr algn="ctr">
              <a:spcAft>
                <a:spcPts val="0"/>
              </a:spcAft>
            </a:pPr>
            <a:endParaRPr lang="en-GB" sz="2000" dirty="0">
              <a:solidFill>
                <a:srgbClr val="002060"/>
              </a:solidFill>
              <a:latin typeface="Berlin Sans FB" panose="020E0602020502020306" pitchFamily="34" charset="0"/>
              <a:ea typeface="Calibri" panose="020F0502020204030204" pitchFamily="34" charset="0"/>
              <a:cs typeface="Comic Sans MS" panose="030F0702030302020204" pitchFamily="66" charset="0"/>
            </a:endParaRPr>
          </a:p>
          <a:p>
            <a:pPr algn="ctr">
              <a:spcAft>
                <a:spcPts val="0"/>
              </a:spcAft>
            </a:pPr>
            <a:endParaRPr lang="en-GB" sz="2000" dirty="0">
              <a:solidFill>
                <a:srgbClr val="002060"/>
              </a:solidFill>
              <a:effectLst/>
              <a:latin typeface="Berlin Sans FB" panose="020E0602020502020306" pitchFamily="34" charset="0"/>
              <a:ea typeface="Calibri" panose="020F0502020204030204" pitchFamily="34" charset="0"/>
              <a:cs typeface="Comic Sans MS" panose="030F0702030302020204" pitchFamily="66" charset="0"/>
            </a:endParaRPr>
          </a:p>
          <a:p>
            <a:pPr algn="ctr">
              <a:spcAft>
                <a:spcPts val="0"/>
              </a:spcAft>
            </a:pPr>
            <a:endParaRPr lang="en-GB" sz="2000" dirty="0">
              <a:solidFill>
                <a:srgbClr val="002060"/>
              </a:solidFill>
              <a:latin typeface="Berlin Sans FB" panose="020E0602020502020306" pitchFamily="34" charset="0"/>
              <a:ea typeface="Calibri" panose="020F0502020204030204" pitchFamily="34" charset="0"/>
              <a:cs typeface="Comic Sans MS" panose="030F0702030302020204" pitchFamily="66" charset="0"/>
            </a:endParaRPr>
          </a:p>
          <a:p>
            <a:pPr algn="ctr">
              <a:spcAft>
                <a:spcPts val="0"/>
              </a:spcAft>
            </a:pPr>
            <a:endParaRPr lang="en-GB" sz="2000" dirty="0">
              <a:solidFill>
                <a:srgbClr val="002060"/>
              </a:solidFill>
              <a:effectLst/>
              <a:latin typeface="Berlin Sans FB" panose="020E0602020502020306" pitchFamily="34" charset="0"/>
              <a:ea typeface="Calibri" panose="020F0502020204030204" pitchFamily="34" charset="0"/>
              <a:cs typeface="Comic Sans MS" panose="030F0702030302020204" pitchFamily="66" charset="0"/>
            </a:endParaRPr>
          </a:p>
          <a:p>
            <a:pPr algn="ctr"/>
            <a:r>
              <a:rPr lang="en-GB" dirty="0">
                <a:latin typeface="Berlin Sans FB" panose="020E0602020502020306" pitchFamily="34" charset="0"/>
              </a:rPr>
              <a:t>We are confident that your child will have a happy, productive term but should you wish to discuss any aspects of their experiences at Longford Park School, please do not hesitate to phone and discuss them with us or make an appointment through the School Office. </a:t>
            </a:r>
          </a:p>
          <a:p>
            <a:pPr algn="ctr"/>
            <a:r>
              <a:rPr lang="en-GB" b="1" dirty="0">
                <a:latin typeface="Berlin Sans FB" panose="020E0602020502020306" pitchFamily="34" charset="0"/>
              </a:rPr>
              <a:t>0161 532 3253</a:t>
            </a:r>
            <a:endParaRPr lang="en-GB" dirty="0">
              <a:latin typeface="Berlin Sans FB" panose="020E0602020502020306" pitchFamily="34" charset="0"/>
            </a:endParaRPr>
          </a:p>
          <a:p>
            <a:pPr algn="ctr"/>
            <a:r>
              <a:rPr lang="en-GB" dirty="0">
                <a:latin typeface="Berlin Sans FB" panose="020E0602020502020306" pitchFamily="34" charset="0"/>
              </a:rPr>
              <a:t>Many thanks for your continued support.  We look forward to working with you throughout the year.</a:t>
            </a:r>
          </a:p>
          <a:p>
            <a:pPr algn="ctr"/>
            <a:r>
              <a:rPr lang="en-GB" dirty="0">
                <a:latin typeface="Berlin Sans FB" panose="020E0602020502020306" pitchFamily="34" charset="0"/>
              </a:rPr>
              <a:t>Mrs Newiss and Miss O Dare</a:t>
            </a:r>
          </a:p>
          <a:p>
            <a:pPr algn="ctr">
              <a:spcAft>
                <a:spcPts val="0"/>
              </a:spcAft>
            </a:pPr>
            <a:endParaRPr lang="en-GB" sz="2000" dirty="0">
              <a:solidFill>
                <a:srgbClr val="002060"/>
              </a:solidFill>
              <a:effectLst/>
              <a:latin typeface="Berlin Sans FB" panose="020E0602020502020306" pitchFamily="34" charset="0"/>
              <a:ea typeface="Calibri" panose="020F0502020204030204" pitchFamily="34" charset="0"/>
              <a:cs typeface="Comic Sans MS" panose="030F0702030302020204" pitchFamily="66" charset="0"/>
            </a:endParaRPr>
          </a:p>
        </p:txBody>
      </p:sp>
      <p:pic>
        <p:nvPicPr>
          <p:cNvPr id="4" name="Picture 3" descr="Image result for school parent partnership">
            <a:extLst>
              <a:ext uri="{FF2B5EF4-FFF2-40B4-BE49-F238E27FC236}">
                <a16:creationId xmlns:a16="http://schemas.microsoft.com/office/drawing/2014/main" id="{36C0D3D2-9D2A-406B-8C36-30ED4F29AF0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546074" y="5686118"/>
            <a:ext cx="1981200" cy="1116965"/>
          </a:xfrm>
          <a:prstGeom prst="rect">
            <a:avLst/>
          </a:prstGeom>
          <a:noFill/>
          <a:ln>
            <a:noFill/>
          </a:ln>
        </p:spPr>
      </p:pic>
      <p:pic>
        <p:nvPicPr>
          <p:cNvPr id="5" name="Picture 4">
            <a:extLst>
              <a:ext uri="{FF2B5EF4-FFF2-40B4-BE49-F238E27FC236}">
                <a16:creationId xmlns:a16="http://schemas.microsoft.com/office/drawing/2014/main" id="{28938853-D981-4509-97FD-79036D5548A9}"/>
              </a:ext>
            </a:extLst>
          </p:cNvPr>
          <p:cNvPicPr/>
          <p:nvPr/>
        </p:nvPicPr>
        <p:blipFill>
          <a:blip r:embed="rId3"/>
          <a:stretch>
            <a:fillRect/>
          </a:stretch>
        </p:blipFill>
        <p:spPr>
          <a:xfrm>
            <a:off x="485996" y="2370967"/>
            <a:ext cx="1846387" cy="830006"/>
          </a:xfrm>
          <a:prstGeom prst="rect">
            <a:avLst/>
          </a:prstGeom>
        </p:spPr>
      </p:pic>
    </p:spTree>
    <p:extLst>
      <p:ext uri="{BB962C8B-B14F-4D97-AF65-F5344CB8AC3E}">
        <p14:creationId xmlns:p14="http://schemas.microsoft.com/office/powerpoint/2010/main" val="23714969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91</TotalTime>
  <Words>1029</Words>
  <Application>Microsoft Office PowerPoint</Application>
  <PresentationFormat>A4 Paper (210x297 mm)</PresentationFormat>
  <Paragraphs>115</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Arial</vt:lpstr>
      <vt:lpstr>Berlin Sans FB</vt:lpstr>
      <vt:lpstr>Calibri</vt:lpstr>
      <vt:lpstr>Calibri Light</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Newiss</dc:creator>
  <cp:lastModifiedBy>Helen Newiss</cp:lastModifiedBy>
  <cp:revision>46</cp:revision>
  <cp:lastPrinted>2023-07-14T10:21:53Z</cp:lastPrinted>
  <dcterms:created xsi:type="dcterms:W3CDTF">2023-07-13T14:50:41Z</dcterms:created>
  <dcterms:modified xsi:type="dcterms:W3CDTF">2023-09-08T15:10:25Z</dcterms:modified>
</cp:coreProperties>
</file>